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20" r:id="rId5"/>
  </p:sldMasterIdLst>
  <p:notesMasterIdLst>
    <p:notesMasterId r:id="rId35"/>
  </p:notesMasterIdLst>
  <p:handoutMasterIdLst>
    <p:handoutMasterId r:id="rId36"/>
  </p:handoutMasterIdLst>
  <p:sldIdLst>
    <p:sldId id="256" r:id="rId6"/>
    <p:sldId id="270" r:id="rId7"/>
    <p:sldId id="257" r:id="rId8"/>
    <p:sldId id="258" r:id="rId9"/>
    <p:sldId id="261" r:id="rId10"/>
    <p:sldId id="304" r:id="rId11"/>
    <p:sldId id="262" r:id="rId12"/>
    <p:sldId id="306" r:id="rId13"/>
    <p:sldId id="263" r:id="rId14"/>
    <p:sldId id="264" r:id="rId15"/>
    <p:sldId id="271" r:id="rId16"/>
    <p:sldId id="273" r:id="rId17"/>
    <p:sldId id="267" r:id="rId18"/>
    <p:sldId id="305" r:id="rId19"/>
    <p:sldId id="277" r:id="rId20"/>
    <p:sldId id="285" r:id="rId21"/>
    <p:sldId id="294" r:id="rId22"/>
    <p:sldId id="286" r:id="rId23"/>
    <p:sldId id="287" r:id="rId24"/>
    <p:sldId id="289" r:id="rId25"/>
    <p:sldId id="308" r:id="rId26"/>
    <p:sldId id="309" r:id="rId27"/>
    <p:sldId id="290" r:id="rId28"/>
    <p:sldId id="291" r:id="rId29"/>
    <p:sldId id="311" r:id="rId30"/>
    <p:sldId id="310" r:id="rId31"/>
    <p:sldId id="292" r:id="rId32"/>
    <p:sldId id="293" r:id="rId33"/>
    <p:sldId id="307" r:id="rId34"/>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pos="2161">
          <p15:clr>
            <a:srgbClr val="A4A3A4"/>
          </p15:clr>
        </p15:guide>
        <p15:guide id="4" orient="horz" pos="3131">
          <p15:clr>
            <a:srgbClr val="A4A3A4"/>
          </p15:clr>
        </p15:guide>
        <p15:guide id="5" pos="2144">
          <p15:clr>
            <a:srgbClr val="A4A3A4"/>
          </p15:clr>
        </p15:guide>
        <p15:guide id="6"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2AEAE"/>
    <a:srgbClr val="B5F4FD"/>
    <a:srgbClr val="71EBFB"/>
    <a:srgbClr val="89CE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83" autoAdjust="0"/>
    <p:restoredTop sz="80247" autoAdjust="0"/>
  </p:normalViewPr>
  <p:slideViewPr>
    <p:cSldViewPr snapToGrid="0">
      <p:cViewPr varScale="1">
        <p:scale>
          <a:sx n="87" d="100"/>
          <a:sy n="87" d="100"/>
        </p:scale>
        <p:origin x="-85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570" y="936"/>
      </p:cViewPr>
      <p:guideLst>
        <p:guide orient="horz" pos="2880"/>
        <p:guide orient="horz" pos="3131"/>
        <p:guide pos="2160"/>
        <p:guide pos="2161"/>
        <p:guide pos="2144"/>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B9F6DBE9-110F-4B98-8BDA-95E57D127A3D}" type="datetimeFigureOut">
              <a:rPr lang="en-AU" smtClean="0"/>
              <a:t>27/09/2017</a:t>
            </a:fld>
            <a:endParaRPr lang="en-AU"/>
          </a:p>
        </p:txBody>
      </p:sp>
      <p:sp>
        <p:nvSpPr>
          <p:cNvPr id="4" name="Footer Placeholder 3"/>
          <p:cNvSpPr>
            <a:spLocks noGrp="1"/>
          </p:cNvSpPr>
          <p:nvPr>
            <p:ph type="ftr" sz="quarter" idx="2"/>
          </p:nvPr>
        </p:nvSpPr>
        <p:spPr>
          <a:xfrm>
            <a:off x="0" y="9440647"/>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7"/>
            <a:ext cx="2949787" cy="496967"/>
          </a:xfrm>
          <a:prstGeom prst="rect">
            <a:avLst/>
          </a:prstGeom>
        </p:spPr>
        <p:txBody>
          <a:bodyPr vert="horz" lIns="91440" tIns="45720" rIns="91440" bIns="45720" rtlCol="0" anchor="b"/>
          <a:lstStyle>
            <a:lvl1pPr algn="r">
              <a:defRPr sz="1200"/>
            </a:lvl1pPr>
          </a:lstStyle>
          <a:p>
            <a:fld id="{61C5D27A-3D95-4FDD-902F-FD39ADF81059}" type="slidenum">
              <a:rPr lang="en-AU" smtClean="0"/>
              <a:t>‹#›</a:t>
            </a:fld>
            <a:endParaRPr lang="en-AU"/>
          </a:p>
        </p:txBody>
      </p:sp>
    </p:spTree>
    <p:extLst>
      <p:ext uri="{BB962C8B-B14F-4D97-AF65-F5344CB8AC3E}">
        <p14:creationId xmlns:p14="http://schemas.microsoft.com/office/powerpoint/2010/main" val="2859788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100053A-597B-4910-A17A-27C0AA889E97}" type="datetimeFigureOut">
              <a:rPr lang="en-AU" smtClean="0"/>
              <a:t>27/09/2017</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1440" tIns="45720" rIns="91440" bIns="45720" rtlCol="0" anchor="b"/>
          <a:lstStyle>
            <a:lvl1pPr algn="r">
              <a:defRPr sz="1200"/>
            </a:lvl1pPr>
          </a:lstStyle>
          <a:p>
            <a:fld id="{4BCBA550-8223-4DE9-BDFB-278978A39CF7}" type="slidenum">
              <a:rPr lang="en-AU" smtClean="0"/>
              <a:t>‹#›</a:t>
            </a:fld>
            <a:endParaRPr lang="en-AU"/>
          </a:p>
        </p:txBody>
      </p:sp>
    </p:spTree>
    <p:extLst>
      <p:ext uri="{BB962C8B-B14F-4D97-AF65-F5344CB8AC3E}">
        <p14:creationId xmlns:p14="http://schemas.microsoft.com/office/powerpoint/2010/main" val="19793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a2d.healthcar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cat.nsw.gov.au/Documents/gd_factsheet_consent_to_medical_or_dental_treatment.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i.health.nsw.gov.au/__data/assets/pdf_file/0007/307159/NSW_Hospitalisation_background_paper_fina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mjopen.bmj.com/content/7/2/e01348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mbo.nsw.gov.au/news-and-publications/publications/annual-reports/reviewable-deaths-vol-1/report-of-reviewable-deaths-in-2012-and-2013-volume-2-deaths-of-people-with-disabilities-in-car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latin typeface="Arial" panose="020B0604020202020204" pitchFamily="34" charset="0"/>
                <a:cs typeface="Arial" panose="020B0604020202020204" pitchFamily="34" charset="0"/>
              </a:rPr>
              <a:t>The Admission 2Discharge Together Project has been developed in co-design, involving people with a disability, carers, health and disability staff.</a:t>
            </a:r>
          </a:p>
          <a:p>
            <a:endParaRPr lang="en-AU" dirty="0">
              <a:latin typeface="Arial" panose="020B0604020202020204" pitchFamily="34" charset="0"/>
              <a:cs typeface="Arial" panose="020B0604020202020204" pitchFamily="34" charset="0"/>
            </a:endParaRPr>
          </a:p>
          <a:p>
            <a:r>
              <a:rPr lang="en-AU" dirty="0" smtClean="0">
                <a:latin typeface="Arial" panose="020B0604020202020204" pitchFamily="34" charset="0"/>
                <a:cs typeface="Arial" panose="020B0604020202020204" pitchFamily="34" charset="0"/>
              </a:rPr>
              <a:t>It was developed in response to some of the poor hospital experiences of people with a disability (PWD) from the local area, as well as the increasing evidence of poor health outcomes for this cohort.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a:t>
            </a:fld>
            <a:endParaRPr lang="en-AU"/>
          </a:p>
        </p:txBody>
      </p:sp>
    </p:spTree>
    <p:extLst>
      <p:ext uri="{BB962C8B-B14F-4D97-AF65-F5344CB8AC3E}">
        <p14:creationId xmlns:p14="http://schemas.microsoft.com/office/powerpoint/2010/main" val="10583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Looking more closely Respiratory Diseases, which was the leading cause of death in the Ombudsman's Reviewable Deaths Report of 2015 .</a:t>
            </a:r>
          </a:p>
          <a:p>
            <a:pPr marL="171450" indent="-1714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These results are possibly due to:</a:t>
            </a:r>
          </a:p>
          <a:p>
            <a:pPr marL="628650" lvl="1" indent="-171450">
              <a:spcAft>
                <a:spcPts val="600"/>
              </a:spcAft>
              <a:buFontTx/>
              <a:buChar char="-"/>
            </a:pPr>
            <a:r>
              <a:rPr lang="en-US" dirty="0" smtClean="0">
                <a:latin typeface="Arial" panose="020B0604020202020204" pitchFamily="34" charset="0"/>
                <a:cs typeface="Arial" panose="020B0604020202020204" pitchFamily="34" charset="0"/>
              </a:rPr>
              <a:t>The increase in the age of people with disability living in supported accommodation</a:t>
            </a:r>
            <a:endParaRPr lang="en-US" dirty="0">
              <a:latin typeface="Arial" panose="020B0604020202020204" pitchFamily="34" charset="0"/>
              <a:cs typeface="Arial" panose="020B0604020202020204" pitchFamily="34" charset="0"/>
            </a:endParaRPr>
          </a:p>
          <a:p>
            <a:pPr marL="628650" lvl="1" indent="-171450">
              <a:spcAft>
                <a:spcPts val="600"/>
              </a:spcAft>
              <a:buFontTx/>
              <a:buChar char="-"/>
            </a:pPr>
            <a:r>
              <a:rPr lang="en-US" dirty="0" smtClean="0">
                <a:latin typeface="Arial" panose="020B0604020202020204" pitchFamily="34" charset="0"/>
                <a:cs typeface="Arial" panose="020B0604020202020204" pitchFamily="34" charset="0"/>
              </a:rPr>
              <a:t>Swallowing difficulties</a:t>
            </a:r>
          </a:p>
          <a:p>
            <a:pPr marL="628650" lvl="1" indent="-171450">
              <a:spcAft>
                <a:spcPts val="600"/>
              </a:spcAft>
              <a:buFontTx/>
              <a:buChar char="-"/>
            </a:pPr>
            <a:r>
              <a:rPr lang="en-US" dirty="0" smtClean="0">
                <a:latin typeface="Arial" panose="020B0604020202020204" pitchFamily="34" charset="0"/>
                <a:cs typeface="Arial" panose="020B0604020202020204" pitchFamily="34" charset="0"/>
              </a:rPr>
              <a:t>Complex </a:t>
            </a:r>
            <a:r>
              <a:rPr lang="en-US" dirty="0">
                <a:latin typeface="Arial" panose="020B0604020202020204" pitchFamily="34" charset="0"/>
                <a:cs typeface="Arial" panose="020B0604020202020204" pitchFamily="34" charset="0"/>
              </a:rPr>
              <a:t>Health needs</a:t>
            </a:r>
          </a:p>
          <a:p>
            <a:pPr marL="628650" lvl="1" indent="-171450">
              <a:spcAft>
                <a:spcPts val="600"/>
              </a:spcAft>
              <a:buFontTx/>
              <a:buChar char="-"/>
            </a:pPr>
            <a:r>
              <a:rPr lang="en-US" dirty="0">
                <a:latin typeface="Arial" panose="020B0604020202020204" pitchFamily="34" charset="0"/>
                <a:cs typeface="Arial" panose="020B0604020202020204" pitchFamily="34" charset="0"/>
              </a:rPr>
              <a:t>Multiple medications</a:t>
            </a:r>
          </a:p>
          <a:p>
            <a:pPr marL="628650" lvl="1" indent="-171450">
              <a:spcAft>
                <a:spcPts val="600"/>
              </a:spcAft>
              <a:buFontTx/>
              <a:buChar char="-"/>
            </a:pPr>
            <a:r>
              <a:rPr lang="en-US" dirty="0">
                <a:latin typeface="Arial" panose="020B0604020202020204" pitchFamily="34" charset="0"/>
                <a:cs typeface="Arial" panose="020B0604020202020204" pitchFamily="34" charset="0"/>
              </a:rPr>
              <a:t>Illnesses not being </a:t>
            </a:r>
            <a:r>
              <a:rPr lang="en-US" dirty="0" err="1">
                <a:latin typeface="Arial" panose="020B0604020202020204" pitchFamily="34" charset="0"/>
                <a:cs typeface="Arial" panose="020B0604020202020204" pitchFamily="34" charset="0"/>
              </a:rPr>
              <a:t>recognised</a:t>
            </a: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10</a:t>
            </a:fld>
            <a:endParaRPr lang="en-AU"/>
          </a:p>
        </p:txBody>
      </p:sp>
    </p:spTree>
    <p:extLst>
      <p:ext uri="{BB962C8B-B14F-4D97-AF65-F5344CB8AC3E}">
        <p14:creationId xmlns:p14="http://schemas.microsoft.com/office/powerpoint/2010/main" val="157529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defRPr/>
            </a:pPr>
            <a:r>
              <a:rPr lang="en-AU" altLang="en-US" dirty="0">
                <a:latin typeface="Arial" panose="020B0604020202020204" pitchFamily="34" charset="0"/>
                <a:cs typeface="Arial" panose="020B0604020202020204" pitchFamily="34" charset="0"/>
              </a:rPr>
              <a:t>There are other factors that can impact </a:t>
            </a:r>
            <a:r>
              <a:rPr lang="en-AU" altLang="en-US" dirty="0" smtClean="0">
                <a:latin typeface="Arial" panose="020B0604020202020204" pitchFamily="34" charset="0"/>
                <a:cs typeface="Arial" panose="020B0604020202020204" pitchFamily="34" charset="0"/>
              </a:rPr>
              <a:t>upon someone's </a:t>
            </a:r>
            <a:r>
              <a:rPr lang="en-AU" altLang="en-US" dirty="0">
                <a:latin typeface="Arial" panose="020B0604020202020204" pitchFamily="34" charset="0"/>
                <a:cs typeface="Arial" panose="020B0604020202020204" pitchFamily="34" charset="0"/>
              </a:rPr>
              <a:t>hospital experience.</a:t>
            </a:r>
          </a:p>
          <a:p>
            <a:pPr marL="171450" marR="0" indent="-171450" algn="l" defTabSz="914400" rtl="0" eaLnBrk="1" fontAlgn="auto" latinLnBrk="0" hangingPunct="1">
              <a:lnSpc>
                <a:spcPct val="100000"/>
              </a:lnSpc>
              <a:spcAft>
                <a:spcPts val="600"/>
              </a:spcAft>
              <a:buClrTx/>
              <a:buSzTx/>
              <a:buFont typeface="Arial" panose="020B0604020202020204" pitchFamily="34" charset="0"/>
              <a:buChar char="•"/>
              <a:tabLst/>
              <a:defRPr/>
            </a:pPr>
            <a:r>
              <a:rPr lang="en-AU" altLang="en-US" dirty="0" smtClean="0">
                <a:latin typeface="Arial" panose="020B0604020202020204" pitchFamily="34" charset="0"/>
                <a:cs typeface="Arial" panose="020B0604020202020204" pitchFamily="34" charset="0"/>
              </a:rPr>
              <a:t>Through this project we have been able to build a bridge between the disability and health sectors</a:t>
            </a:r>
            <a:r>
              <a:rPr lang="en-AU" altLang="en-US" baseline="0" dirty="0" smtClean="0">
                <a:latin typeface="Arial" panose="020B0604020202020204" pitchFamily="34" charset="0"/>
                <a:cs typeface="Arial" panose="020B0604020202020204" pitchFamily="34" charset="0"/>
              </a:rPr>
              <a:t>. </a:t>
            </a:r>
          </a:p>
          <a:p>
            <a:pPr marL="171450" marR="0" indent="-171450" algn="l" defTabSz="914400" rtl="0" eaLnBrk="1" fontAlgn="auto" latinLnBrk="0" hangingPunct="1">
              <a:lnSpc>
                <a:spcPct val="100000"/>
              </a:lnSpc>
              <a:spcAft>
                <a:spcPts val="600"/>
              </a:spcAft>
              <a:buClrTx/>
              <a:buSzTx/>
              <a:buFont typeface="Arial" panose="020B0604020202020204" pitchFamily="34" charset="0"/>
              <a:buChar char="•"/>
              <a:tabLst/>
              <a:defRPr/>
            </a:pPr>
            <a:r>
              <a:rPr lang="en-AU" altLang="en-US" dirty="0" smtClean="0">
                <a:latin typeface="Arial" panose="020B0604020202020204" pitchFamily="34" charset="0"/>
                <a:cs typeface="Arial" panose="020B0604020202020204" pitchFamily="34" charset="0"/>
              </a:rPr>
              <a:t>It has also been possible to increase health</a:t>
            </a:r>
            <a:r>
              <a:rPr lang="en-AU" altLang="en-US" dirty="0" smtClean="0">
                <a:solidFill>
                  <a:srgbClr val="FF0000"/>
                </a:solidFill>
                <a:latin typeface="Arial" panose="020B0604020202020204" pitchFamily="34" charset="0"/>
                <a:cs typeface="Arial" panose="020B0604020202020204" pitchFamily="34" charset="0"/>
              </a:rPr>
              <a:t> </a:t>
            </a:r>
            <a:r>
              <a:rPr lang="en-AU" altLang="en-US" dirty="0" smtClean="0">
                <a:latin typeface="Arial" panose="020B0604020202020204" pitchFamily="34" charset="0"/>
                <a:cs typeface="Arial" panose="020B0604020202020204" pitchFamily="34" charset="0"/>
              </a:rPr>
              <a:t>staff awareness and understanding of people with disability, and to reflect upon our own attitudes and beliefs. </a:t>
            </a:r>
            <a:endParaRPr lang="en-AU" altLang="en-US" baseline="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Aft>
                <a:spcPts val="600"/>
              </a:spcAft>
              <a:buClrTx/>
              <a:buSzTx/>
              <a:buFont typeface="Arial" panose="020B0604020202020204" pitchFamily="34" charset="0"/>
              <a:buChar char="•"/>
              <a:tabLst/>
              <a:defRPr/>
            </a:pPr>
            <a:r>
              <a:rPr lang="en-AU" altLang="en-US" b="1" baseline="0" dirty="0" smtClean="0">
                <a:latin typeface="Arial" panose="020B0604020202020204" pitchFamily="34" charset="0"/>
                <a:cs typeface="Arial" panose="020B0604020202020204" pitchFamily="34" charset="0"/>
              </a:rPr>
              <a:t>A lack of understanding of the needs of </a:t>
            </a:r>
            <a:r>
              <a:rPr lang="en-AU" altLang="en-US" b="1" dirty="0" smtClean="0">
                <a:latin typeface="Arial" panose="020B0604020202020204" pitchFamily="34" charset="0"/>
                <a:cs typeface="Arial" panose="020B0604020202020204" pitchFamily="34" charset="0"/>
              </a:rPr>
              <a:t>some people</a:t>
            </a:r>
            <a:r>
              <a:rPr lang="en-AU" altLang="en-US" b="1" baseline="0" dirty="0" smtClean="0">
                <a:latin typeface="Arial" panose="020B0604020202020204" pitchFamily="34" charset="0"/>
                <a:cs typeface="Arial" panose="020B0604020202020204" pitchFamily="34" charset="0"/>
              </a:rPr>
              <a:t> with Intellectual Disability </a:t>
            </a:r>
            <a:r>
              <a:rPr lang="en-AU" altLang="en-US" b="1" dirty="0" smtClean="0">
                <a:latin typeface="Arial" panose="020B0604020202020204" pitchFamily="34" charset="0"/>
                <a:cs typeface="Arial" panose="020B0604020202020204" pitchFamily="34" charset="0"/>
              </a:rPr>
              <a:t>and</a:t>
            </a:r>
            <a:r>
              <a:rPr lang="en-AU" altLang="en-US" b="1" baseline="0" dirty="0" smtClean="0">
                <a:latin typeface="Arial" panose="020B0604020202020204" pitchFamily="34" charset="0"/>
                <a:cs typeface="Arial" panose="020B0604020202020204" pitchFamily="34" charset="0"/>
              </a:rPr>
              <a:t> negative attitudes play a big role in the type of care the person with </a:t>
            </a:r>
            <a:r>
              <a:rPr lang="en-AU" altLang="en-US" b="1" baseline="0" dirty="0" smtClean="0">
                <a:latin typeface="Arial" panose="020B0604020202020204" pitchFamily="34" charset="0"/>
                <a:cs typeface="Arial" panose="020B0604020202020204" pitchFamily="34" charset="0"/>
              </a:rPr>
              <a:t>a </a:t>
            </a:r>
            <a:r>
              <a:rPr lang="en-AU" altLang="en-US" b="1" baseline="0" dirty="0" smtClean="0">
                <a:latin typeface="Arial" panose="020B0604020202020204" pitchFamily="34" charset="0"/>
                <a:cs typeface="Arial" panose="020B0604020202020204" pitchFamily="34" charset="0"/>
              </a:rPr>
              <a:t>Disability may receive in public hospitals.</a:t>
            </a:r>
          </a:p>
          <a:p>
            <a:pPr marR="0" algn="l" defTabSz="914400" rtl="0" eaLnBrk="1" fontAlgn="auto" latinLnBrk="0" hangingPunct="1">
              <a:lnSpc>
                <a:spcPct val="100000"/>
              </a:lnSpc>
              <a:spcAft>
                <a:spcPts val="600"/>
              </a:spcAft>
              <a:buClrTx/>
              <a:buSzTx/>
              <a:tabLst/>
              <a:defRPr/>
            </a:pPr>
            <a:endParaRPr lang="en-AU"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11</a:t>
            </a:fld>
            <a:endParaRPr lang="en-AU"/>
          </a:p>
        </p:txBody>
      </p:sp>
    </p:spTree>
    <p:extLst>
      <p:ext uri="{BB962C8B-B14F-4D97-AF65-F5344CB8AC3E}">
        <p14:creationId xmlns:p14="http://schemas.microsoft.com/office/powerpoint/2010/main" val="122962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For people who live in supported accommodation it is likely that they will have more admissions to hospital as they age.</a:t>
            </a:r>
            <a:endParaRPr lang="en-AU" altLang="en-US"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It is important for health staff to know a little about the staff of supported accommodation, as it influences </a:t>
            </a:r>
            <a:r>
              <a:rPr lang="en-AU" altLang="en-US" dirty="0">
                <a:latin typeface="Arial" panose="020B0604020202020204" pitchFamily="34" charset="0"/>
                <a:cs typeface="Arial" panose="020B0604020202020204" pitchFamily="34" charset="0"/>
              </a:rPr>
              <a:t>discharge </a:t>
            </a:r>
            <a:r>
              <a:rPr lang="en-AU" altLang="en-US" dirty="0" smtClean="0">
                <a:latin typeface="Arial" panose="020B0604020202020204" pitchFamily="34" charset="0"/>
                <a:cs typeface="Arial" panose="020B0604020202020204" pitchFamily="34" charset="0"/>
              </a:rPr>
              <a:t>planning.</a:t>
            </a:r>
          </a:p>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Health staff are largely unaware of the training and skills provided to the staff working in disability services. </a:t>
            </a:r>
          </a:p>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Health and disability services also operate within very different frameworks.</a:t>
            </a:r>
          </a:p>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Disability support workers operate under different industrial awards that influence what they can and can’t do.</a:t>
            </a:r>
          </a:p>
          <a:p>
            <a:pPr marL="628650" lvl="1" indent="-171450">
              <a:spcAft>
                <a:spcPts val="600"/>
              </a:spcAft>
              <a:buFont typeface="Arial" panose="020B0604020202020204" pitchFamily="34" charset="0"/>
              <a:buChar char="•"/>
            </a:pPr>
            <a:r>
              <a:rPr lang="en-AU" altLang="en-US" baseline="0" dirty="0" smtClean="0">
                <a:latin typeface="Arial" panose="020B0604020202020204" pitchFamily="34" charset="0"/>
                <a:cs typeface="Arial" panose="020B0604020202020204" pitchFamily="34" charset="0"/>
              </a:rPr>
              <a:t>An example of this is when a person’s mobility changes as a result of their hospitalisation,</a:t>
            </a:r>
            <a:r>
              <a:rPr lang="en-AU" altLang="en-US" dirty="0" smtClean="0">
                <a:latin typeface="Arial" panose="020B0604020202020204" pitchFamily="34" charset="0"/>
                <a:cs typeface="Arial" panose="020B0604020202020204" pitchFamily="34" charset="0"/>
              </a:rPr>
              <a:t> </a:t>
            </a:r>
            <a:r>
              <a:rPr lang="en-AU" altLang="en-US" baseline="0" dirty="0" smtClean="0">
                <a:latin typeface="Arial" panose="020B0604020202020204" pitchFamily="34" charset="0"/>
                <a:cs typeface="Arial" panose="020B0604020202020204" pitchFamily="34" charset="0"/>
              </a:rPr>
              <a:t>and they need a hoist</a:t>
            </a:r>
            <a:r>
              <a:rPr lang="en-AU" altLang="en-US" dirty="0" smtClean="0">
                <a:latin typeface="Arial" panose="020B0604020202020204" pitchFamily="34" charset="0"/>
                <a:cs typeface="Arial" panose="020B0604020202020204" pitchFamily="34" charset="0"/>
              </a:rPr>
              <a:t> to transfer. T</a:t>
            </a:r>
            <a:r>
              <a:rPr lang="en-AU" altLang="en-US" baseline="0" dirty="0" smtClean="0">
                <a:latin typeface="Arial" panose="020B0604020202020204" pitchFamily="34" charset="0"/>
                <a:cs typeface="Arial" panose="020B0604020202020204" pitchFamily="34" charset="0"/>
              </a:rPr>
              <a:t>he </a:t>
            </a:r>
            <a:r>
              <a:rPr lang="en-AU" altLang="en-US" dirty="0">
                <a:latin typeface="Arial" panose="020B0604020202020204" pitchFamily="34" charset="0"/>
                <a:cs typeface="Arial" panose="020B0604020202020204" pitchFamily="34" charset="0"/>
              </a:rPr>
              <a:t>d</a:t>
            </a:r>
            <a:r>
              <a:rPr lang="en-AU" altLang="en-US" baseline="0" dirty="0" smtClean="0">
                <a:latin typeface="Arial" panose="020B0604020202020204" pitchFamily="34" charset="0"/>
                <a:cs typeface="Arial" panose="020B0604020202020204" pitchFamily="34" charset="0"/>
              </a:rPr>
              <a:t>isability </a:t>
            </a:r>
            <a:r>
              <a:rPr lang="en-AU" altLang="en-US" dirty="0">
                <a:latin typeface="Arial" panose="020B0604020202020204" pitchFamily="34" charset="0"/>
                <a:cs typeface="Arial" panose="020B0604020202020204" pitchFamily="34" charset="0"/>
              </a:rPr>
              <a:t>s</a:t>
            </a:r>
            <a:r>
              <a:rPr lang="en-AU" altLang="en-US" baseline="0" dirty="0" smtClean="0">
                <a:latin typeface="Arial" panose="020B0604020202020204" pitchFamily="34" charset="0"/>
                <a:cs typeface="Arial" panose="020B0604020202020204" pitchFamily="34" charset="0"/>
              </a:rPr>
              <a:t>upport workers will need to have manual handling training BEFORE the person is discharged</a:t>
            </a:r>
            <a:r>
              <a:rPr lang="en-AU" altLang="en-US" dirty="0" smtClean="0">
                <a:latin typeface="Arial" panose="020B0604020202020204" pitchFamily="34" charset="0"/>
                <a:cs typeface="Arial" panose="020B0604020202020204" pitchFamily="34" charset="0"/>
              </a:rPr>
              <a:t> from hospital.</a:t>
            </a:r>
            <a:endParaRPr lang="en-AU" altLang="en-US" baseline="0" dirty="0" smtClean="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This highlights the importance of commencing discharge planning as soon as possible, and identifying all community supports the person may have and involving them in this discussion.</a:t>
            </a:r>
          </a:p>
          <a:p>
            <a:r>
              <a:rPr lang="en-AU" altLang="en-US" baseline="0" dirty="0" smtClean="0">
                <a:latin typeface="Arial" panose="020B0604020202020204" pitchFamily="34" charset="0"/>
                <a:cs typeface="Arial" panose="020B0604020202020204" pitchFamily="34" charset="0"/>
              </a:rPr>
              <a:t> </a:t>
            </a:r>
            <a:endParaRPr lang="en-AU" altLang="en-US" dirty="0" smtClean="0">
              <a:latin typeface="Arial" panose="020B0604020202020204" pitchFamily="34" charset="0"/>
              <a:cs typeface="Arial" panose="020B0604020202020204" pitchFamily="34" charset="0"/>
            </a:endParaRPr>
          </a:p>
          <a:p>
            <a:endParaRPr lang="en-AU"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12</a:t>
            </a:fld>
            <a:endParaRPr lang="en-AU"/>
          </a:p>
        </p:txBody>
      </p:sp>
    </p:spTree>
    <p:extLst>
      <p:ext uri="{BB962C8B-B14F-4D97-AF65-F5344CB8AC3E}">
        <p14:creationId xmlns:p14="http://schemas.microsoft.com/office/powerpoint/2010/main" val="122962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There are many additional challenges experienced by a person with a disability when they are admitted to hospital.</a:t>
            </a:r>
            <a:endParaRPr lang="en-US"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People </a:t>
            </a:r>
            <a:r>
              <a:rPr lang="en-US" dirty="0" smtClean="0">
                <a:latin typeface="Arial" panose="020B0604020202020204" pitchFamily="34" charset="0"/>
                <a:cs typeface="Arial" panose="020B0604020202020204" pitchFamily="34" charset="0"/>
              </a:rPr>
              <a:t>in the community, supported by disability support workers </a:t>
            </a:r>
            <a:r>
              <a:rPr lang="en-US" dirty="0">
                <a:latin typeface="Arial" panose="020B0604020202020204" pitchFamily="34" charset="0"/>
                <a:cs typeface="Arial" panose="020B0604020202020204" pitchFamily="34" charset="0"/>
              </a:rPr>
              <a:t>lead lives that give them a sense of security and  predictability. </a:t>
            </a:r>
            <a:endParaRPr lang="en-US" dirty="0" smtClean="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is achieved  by having set routines and </a:t>
            </a:r>
            <a:r>
              <a:rPr lang="en-US" dirty="0" smtClean="0">
                <a:latin typeface="Arial" panose="020B0604020202020204" pitchFamily="34" charset="0"/>
                <a:cs typeface="Arial" panose="020B0604020202020204" pitchFamily="34" charset="0"/>
              </a:rPr>
              <a:t>rituals. </a:t>
            </a:r>
            <a:r>
              <a:rPr lang="en-US" dirty="0">
                <a:latin typeface="Arial" panose="020B0604020202020204" pitchFamily="34" charset="0"/>
                <a:cs typeface="Arial" panose="020B0604020202020204" pitchFamily="34" charset="0"/>
              </a:rPr>
              <a:t>When in hospitals all of these routines are disrupted and taken away which may cause them to feel extremely anxious and unsettled</a:t>
            </a:r>
            <a:r>
              <a:rPr lang="en-US" dirty="0" smtClean="0">
                <a:latin typeface="Arial" panose="020B0604020202020204" pitchFamily="34" charset="0"/>
                <a:cs typeface="Arial" panose="020B0604020202020204" pitchFamily="34" charset="0"/>
              </a:rPr>
              <a:t>.</a:t>
            </a:r>
          </a:p>
          <a:p>
            <a:pPr marL="171450" indent="-1714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People sometimes are sent to </a:t>
            </a:r>
            <a:r>
              <a:rPr lang="en-US" dirty="0" smtClean="0">
                <a:latin typeface="Arial" panose="020B0604020202020204" pitchFamily="34" charset="0"/>
                <a:cs typeface="Arial" panose="020B0604020202020204" pitchFamily="34" charset="0"/>
              </a:rPr>
              <a:t>hospital </a:t>
            </a:r>
            <a:r>
              <a:rPr lang="en-US" dirty="0">
                <a:latin typeface="Arial" panose="020B0604020202020204" pitchFamily="34" charset="0"/>
                <a:cs typeface="Arial" panose="020B0604020202020204" pitchFamily="34" charset="0"/>
              </a:rPr>
              <a:t>with either too much information or nothing at all</a:t>
            </a:r>
            <a:r>
              <a:rPr lang="en-US" dirty="0" smtClean="0">
                <a:latin typeface="Arial" panose="020B0604020202020204" pitchFamily="34" charset="0"/>
                <a:cs typeface="Arial" panose="020B0604020202020204" pitchFamily="34" charset="0"/>
              </a:rPr>
              <a:t>.</a:t>
            </a:r>
          </a:p>
          <a:p>
            <a:pPr marL="171450" indent="-171450">
              <a:spcAft>
                <a:spcPts val="600"/>
              </a:spcAft>
              <a:buFont typeface="Arial" panose="020B0604020202020204" pitchFamily="34" charset="0"/>
              <a:buChar char="•"/>
            </a:pPr>
            <a:r>
              <a:rPr lang="en-US" dirty="0" smtClean="0">
                <a:latin typeface="Arial" panose="020B0604020202020204" pitchFamily="34" charset="0"/>
                <a:cs typeface="Arial" panose="020B0604020202020204" pitchFamily="34" charset="0"/>
              </a:rPr>
              <a:t>58% of all people with intellectual disability will experience mental illness sometime in their life</a:t>
            </a:r>
            <a:r>
              <a:rPr lang="en-US" baseline="0" dirty="0" smtClean="0">
                <a:latin typeface="Arial" panose="020B0604020202020204" pitchFamily="34" charset="0"/>
                <a:cs typeface="Arial" panose="020B0604020202020204" pitchFamily="34" charset="0"/>
              </a:rPr>
              <a:t> due to :</a:t>
            </a:r>
          </a:p>
          <a:p>
            <a:pPr marL="171450" indent="-171450">
              <a:spcAft>
                <a:spcPts val="600"/>
              </a:spcAft>
              <a:buFont typeface="Arial" panose="020B0604020202020204" pitchFamily="34" charset="0"/>
              <a:buChar char="•"/>
            </a:pPr>
            <a:r>
              <a:rPr lang="en-US" b="1" baseline="0" dirty="0" smtClean="0">
                <a:solidFill>
                  <a:srgbClr val="FF0000"/>
                </a:solidFill>
                <a:latin typeface="Arial" panose="020B0604020202020204" pitchFamily="34" charset="0"/>
                <a:cs typeface="Arial" panose="020B0604020202020204" pitchFamily="34" charset="0"/>
              </a:rPr>
              <a:t>Neurological differences in the brain – MOST important cause</a:t>
            </a:r>
          </a:p>
          <a:p>
            <a:pPr marL="628650" lvl="1" indent="-171450">
              <a:spcAft>
                <a:spcPts val="600"/>
              </a:spcAft>
              <a:buFontTx/>
              <a:buChar char="-"/>
            </a:pPr>
            <a:r>
              <a:rPr lang="en-US" dirty="0" smtClean="0">
                <a:latin typeface="Arial" panose="020B0604020202020204" pitchFamily="34" charset="0"/>
                <a:cs typeface="Arial" panose="020B0604020202020204" pitchFamily="34" charset="0"/>
              </a:rPr>
              <a:t>limited</a:t>
            </a:r>
            <a:r>
              <a:rPr lang="en-US" baseline="0" dirty="0" smtClean="0">
                <a:latin typeface="Arial" panose="020B0604020202020204" pitchFamily="34" charset="0"/>
                <a:cs typeface="Arial" panose="020B0604020202020204" pitchFamily="34" charset="0"/>
              </a:rPr>
              <a:t> quality of life</a:t>
            </a:r>
          </a:p>
          <a:p>
            <a:pPr marL="628650" lvl="1" indent="-171450">
              <a:spcAft>
                <a:spcPts val="600"/>
              </a:spcAft>
              <a:buFontTx/>
              <a:buChar char="-"/>
            </a:pPr>
            <a:r>
              <a:rPr lang="en-US" baseline="0" dirty="0" smtClean="0">
                <a:latin typeface="Arial" panose="020B0604020202020204" pitchFamily="34" charset="0"/>
                <a:cs typeface="Arial" panose="020B0604020202020204" pitchFamily="34" charset="0"/>
              </a:rPr>
              <a:t>Medication</a:t>
            </a:r>
          </a:p>
          <a:p>
            <a:pPr marL="171450" indent="-171450">
              <a:buFontTx/>
              <a:buChar char="-"/>
            </a:pPr>
            <a:endParaRPr lang="en-US" baseline="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13</a:t>
            </a:fld>
            <a:endParaRPr lang="en-AU"/>
          </a:p>
        </p:txBody>
      </p:sp>
    </p:spTree>
    <p:extLst>
      <p:ext uri="{BB962C8B-B14F-4D97-AF65-F5344CB8AC3E}">
        <p14:creationId xmlns:p14="http://schemas.microsoft.com/office/powerpoint/2010/main" val="7888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Communication has been identified as the number one issue that causes barriers and challenges to the patient, carers, families and disability support staff. This includes:</a:t>
            </a:r>
          </a:p>
          <a:p>
            <a:pPr marL="628650" lvl="1" indent="-171450">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Communication between client and health staff</a:t>
            </a:r>
          </a:p>
          <a:p>
            <a:pPr marL="628650" lvl="1" indent="-171450">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Communication between support workers and health staff</a:t>
            </a:r>
          </a:p>
          <a:p>
            <a:pPr marL="628650" lvl="1" indent="-171450">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Communication between staff, shifts and wards and units within the hospital</a:t>
            </a: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AU" dirty="0" smtClean="0">
                <a:latin typeface="Arial" panose="020B0604020202020204" pitchFamily="34" charset="0"/>
                <a:cs typeface="Arial" panose="020B0604020202020204" pitchFamily="34" charset="0"/>
              </a:rPr>
              <a:t>Think about how you could tell the person next to you how you feel today without speaking. </a:t>
            </a:r>
          </a:p>
        </p:txBody>
      </p:sp>
      <p:sp>
        <p:nvSpPr>
          <p:cNvPr id="4" name="Slide Number Placeholder 3"/>
          <p:cNvSpPr>
            <a:spLocks noGrp="1"/>
          </p:cNvSpPr>
          <p:nvPr>
            <p:ph type="sldNum" sz="quarter" idx="10"/>
          </p:nvPr>
        </p:nvSpPr>
        <p:spPr/>
        <p:txBody>
          <a:bodyPr/>
          <a:lstStyle/>
          <a:p>
            <a:fld id="{4BCBA550-8223-4DE9-BDFB-278978A39CF7}" type="slidenum">
              <a:rPr lang="en-AU" smtClean="0"/>
              <a:t>14</a:t>
            </a:fld>
            <a:endParaRPr lang="en-AU"/>
          </a:p>
        </p:txBody>
      </p:sp>
    </p:spTree>
    <p:extLst>
      <p:ext uri="{BB962C8B-B14F-4D97-AF65-F5344CB8AC3E}">
        <p14:creationId xmlns:p14="http://schemas.microsoft.com/office/powerpoint/2010/main" val="126771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It is important to </a:t>
            </a:r>
            <a:r>
              <a:rPr lang="en-US" baseline="0" dirty="0" smtClean="0">
                <a:latin typeface="Arial" panose="020B0604020202020204" pitchFamily="34" charset="0"/>
                <a:cs typeface="Arial" panose="020B0604020202020204" pitchFamily="34" charset="0"/>
              </a:rPr>
              <a:t>eliminate the disadvantage and improve </a:t>
            </a:r>
            <a:r>
              <a:rPr lang="en-AU" altLang="en-US" dirty="0" smtClean="0">
                <a:latin typeface="Arial" panose="020B0604020202020204" pitchFamily="34" charset="0"/>
                <a:cs typeface="Arial" panose="020B0604020202020204" pitchFamily="34" charset="0"/>
              </a:rPr>
              <a:t>access to</a:t>
            </a:r>
            <a:r>
              <a:rPr lang="en-AU" altLang="en-US" baseline="0" dirty="0" smtClean="0">
                <a:latin typeface="Arial" panose="020B0604020202020204" pitchFamily="34" charset="0"/>
                <a:cs typeface="Arial" panose="020B0604020202020204" pitchFamily="34" charset="0"/>
              </a:rPr>
              <a:t> hospital </a:t>
            </a:r>
            <a:r>
              <a:rPr lang="en-AU" altLang="en-US" dirty="0" smtClean="0">
                <a:latin typeface="Arial" panose="020B0604020202020204" pitchFamily="34" charset="0"/>
                <a:cs typeface="Arial" panose="020B0604020202020204" pitchFamily="34" charset="0"/>
              </a:rPr>
              <a:t> through better systems and processes .</a:t>
            </a:r>
            <a:r>
              <a:rPr lang="en-AU" altLang="en-US" baseline="0" dirty="0" smtClean="0">
                <a:latin typeface="Arial" panose="020B0604020202020204" pitchFamily="34" charset="0"/>
                <a:cs typeface="Arial" panose="020B0604020202020204" pitchFamily="34" charset="0"/>
              </a:rPr>
              <a:t> </a:t>
            </a:r>
            <a:endParaRPr lang="en-AU" alt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altLang="en-US" baseline="0" dirty="0" smtClean="0">
                <a:latin typeface="Arial" panose="020B0604020202020204" pitchFamily="34" charset="0"/>
                <a:cs typeface="Arial" panose="020B0604020202020204" pitchFamily="34" charset="0"/>
              </a:rPr>
              <a:t>As health professionals,</a:t>
            </a:r>
            <a:r>
              <a:rPr lang="en-AU" altLang="en-US" dirty="0" smtClean="0">
                <a:latin typeface="Arial" panose="020B0604020202020204" pitchFamily="34" charset="0"/>
                <a:cs typeface="Arial" panose="020B0604020202020204" pitchFamily="34" charset="0"/>
              </a:rPr>
              <a:t> by r</a:t>
            </a:r>
            <a:r>
              <a:rPr lang="en-AU" altLang="en-US" baseline="0" dirty="0" smtClean="0">
                <a:latin typeface="Arial" panose="020B0604020202020204" pitchFamily="34" charset="0"/>
                <a:cs typeface="Arial" panose="020B0604020202020204" pitchFamily="34" charset="0"/>
              </a:rPr>
              <a:t>emoving the barriers and changing attitudes we can make this happen.</a:t>
            </a:r>
            <a:endParaRPr lang="en-AU" altLang="en-US" dirty="0" smtClean="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15</a:t>
            </a:fld>
            <a:endParaRPr lang="en-AU"/>
          </a:p>
        </p:txBody>
      </p:sp>
    </p:spTree>
    <p:extLst>
      <p:ext uri="{BB962C8B-B14F-4D97-AF65-F5344CB8AC3E}">
        <p14:creationId xmlns:p14="http://schemas.microsoft.com/office/powerpoint/2010/main" val="1229629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If </a:t>
            </a:r>
            <a:r>
              <a:rPr lang="en-US" baseline="0" dirty="0" smtClean="0">
                <a:latin typeface="Arial" panose="020B0604020202020204" pitchFamily="34" charset="0"/>
                <a:cs typeface="Arial" panose="020B0604020202020204" pitchFamily="34" charset="0"/>
              </a:rPr>
              <a:t>a person is not able to speak,</a:t>
            </a:r>
            <a:r>
              <a:rPr lang="en-US" dirty="0" smtClean="0">
                <a:latin typeface="Arial" panose="020B0604020202020204" pitchFamily="34" charset="0"/>
                <a:cs typeface="Arial" panose="020B0604020202020204" pitchFamily="34" charset="0"/>
              </a:rPr>
              <a:t> they will </a:t>
            </a:r>
            <a:r>
              <a:rPr lang="en-US" baseline="0" dirty="0" smtClean="0">
                <a:latin typeface="Arial" panose="020B0604020202020204" pitchFamily="34" charset="0"/>
                <a:cs typeface="Arial" panose="020B0604020202020204" pitchFamily="34" charset="0"/>
              </a:rPr>
              <a:t> have their own method of communication. </a:t>
            </a:r>
            <a:endParaRPr 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When we meet a person who doesn’t use words to communicate we need to look at the other ways that the person may be communicating with us - gestures, finger spelling, keyword sign, eyes, </a:t>
            </a:r>
            <a:r>
              <a:rPr lang="en-US" b="1" baseline="0" dirty="0" err="1" smtClean="0">
                <a:latin typeface="Arial" panose="020B0604020202020204" pitchFamily="34" charset="0"/>
                <a:cs typeface="Arial" panose="020B0604020202020204" pitchFamily="34" charset="0"/>
              </a:rPr>
              <a:t>behaviours</a:t>
            </a:r>
            <a:r>
              <a:rPr lang="en-US" b="1" baseline="0" dirty="0" smtClean="0">
                <a:latin typeface="Arial" panose="020B0604020202020204" pitchFamily="34" charset="0"/>
                <a:cs typeface="Arial" panose="020B0604020202020204" pitchFamily="34" charset="0"/>
              </a:rPr>
              <a:t>.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1" baseline="0" dirty="0" smtClean="0">
                <a:latin typeface="Arial" panose="020B0604020202020204" pitchFamily="34" charset="0"/>
                <a:cs typeface="Arial" panose="020B0604020202020204" pitchFamily="34" charset="0"/>
              </a:rPr>
              <a:t>All behavior has a purpose and it is our job to find out what the behavior is trying to tell us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If we listen there is a good chance we will hear what the person is trying to say. It will take a few extra minutes, but it is worth it.</a:t>
            </a:r>
            <a:endParaRPr 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ASK</a:t>
            </a:r>
            <a:r>
              <a:rPr lang="en-US" dirty="0" smtClean="0">
                <a:latin typeface="Arial" panose="020B0604020202020204" pitchFamily="34" charset="0"/>
                <a:cs typeface="Arial" panose="020B0604020202020204" pitchFamily="34" charset="0"/>
              </a:rPr>
              <a:t> the people who know them well, this will be the carer, family  or Disability support worker.  Include them in the persons care planning. </a:t>
            </a:r>
            <a:endParaRPr 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Look in the A2D Together Folder- it will contain the keyword signs the person uses.</a:t>
            </a:r>
          </a:p>
          <a:p>
            <a:pPr>
              <a:spcAft>
                <a:spcPts val="600"/>
              </a:spcAft>
              <a:defRPr/>
            </a:pPr>
            <a:r>
              <a:rPr lang="en-US" dirty="0" smtClean="0">
                <a:solidFill>
                  <a:srgbClr val="FF0000"/>
                </a:solidFill>
                <a:latin typeface="Arial" panose="020B0604020202020204" pitchFamily="34" charset="0"/>
                <a:cs typeface="Arial" panose="020B0604020202020204" pitchFamily="34" charset="0"/>
              </a:rPr>
              <a:t>*****Watch the Film Clip – Bruce has had a fall to see how important communication is</a:t>
            </a:r>
            <a:r>
              <a:rPr lang="en-US" dirty="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hlinkClick r:id="rId3"/>
              </a:rPr>
              <a:t>http://www.a2d.healthcare</a:t>
            </a:r>
            <a:r>
              <a:rPr lang="en-US" dirty="0" smtClean="0">
                <a:solidFill>
                  <a:srgbClr val="FF0000"/>
                </a:solidFill>
                <a:latin typeface="Arial" panose="020B0604020202020204" pitchFamily="34" charset="0"/>
                <a:cs typeface="Arial" panose="020B0604020202020204" pitchFamily="34" charset="0"/>
                <a:hlinkClick r:id="rId3"/>
              </a:rPr>
              <a:t>/</a:t>
            </a:r>
            <a:r>
              <a:rPr lang="en-US" dirty="0" smtClean="0">
                <a:solidFill>
                  <a:srgbClr val="FF0000"/>
                </a:solidFill>
                <a:latin typeface="Arial" panose="020B0604020202020204" pitchFamily="34" charset="0"/>
                <a:cs typeface="Arial" panose="020B0604020202020204" pitchFamily="34" charset="0"/>
              </a:rPr>
              <a:t> </a:t>
            </a:r>
            <a:endParaRPr lang="en-AU" dirty="0">
              <a:solidFill>
                <a:srgbClr val="FF0000"/>
              </a:solidFill>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16</a:t>
            </a:fld>
            <a:endParaRPr lang="en-AU"/>
          </a:p>
        </p:txBody>
      </p:sp>
    </p:spTree>
    <p:extLst>
      <p:ext uri="{BB962C8B-B14F-4D97-AF65-F5344CB8AC3E}">
        <p14:creationId xmlns:p14="http://schemas.microsoft.com/office/powerpoint/2010/main" val="2009149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Some of the factors that influence peoples attitude to others is unfamiliarity, fear and preconceived</a:t>
            </a:r>
            <a:r>
              <a:rPr lang="en-US" dirty="0" smtClean="0">
                <a:latin typeface="Arial" panose="020B0604020202020204" pitchFamily="34" charset="0"/>
                <a:cs typeface="Arial" panose="020B0604020202020204" pitchFamily="34" charset="0"/>
              </a:rPr>
              <a:t> ideas.</a:t>
            </a:r>
            <a:endParaRPr lang="en-US"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Seeing </a:t>
            </a: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person, not </a:t>
            </a:r>
            <a:r>
              <a:rPr lang="en-US" dirty="0">
                <a:latin typeface="Arial" panose="020B0604020202020204" pitchFamily="34" charset="0"/>
                <a:cs typeface="Arial" panose="020B0604020202020204" pitchFamily="34" charset="0"/>
              </a:rPr>
              <a:t>the disability is a </a:t>
            </a:r>
            <a:r>
              <a:rPr lang="en-US" dirty="0" smtClean="0">
                <a:latin typeface="Arial" panose="020B0604020202020204" pitchFamily="34" charset="0"/>
                <a:cs typeface="Arial" panose="020B0604020202020204" pitchFamily="34" charset="0"/>
              </a:rPr>
              <a:t>great way to </a:t>
            </a:r>
            <a:r>
              <a:rPr lang="en-US" baseline="0" dirty="0" smtClean="0">
                <a:latin typeface="Arial" panose="020B0604020202020204" pitchFamily="34" charset="0"/>
                <a:cs typeface="Arial" panose="020B0604020202020204" pitchFamily="34" charset="0"/>
              </a:rPr>
              <a:t>increase  awareness and shift  perceptions.</a:t>
            </a:r>
          </a:p>
          <a:p>
            <a:pPr marL="171450" indent="-171450">
              <a:spcAft>
                <a:spcPts val="600"/>
              </a:spcAft>
              <a:buFont typeface="Arial" panose="020B0604020202020204" pitchFamily="34" charset="0"/>
              <a:buChar char="•"/>
              <a:defRPr/>
            </a:pPr>
            <a:r>
              <a:rPr lang="en-AU" dirty="0" smtClean="0">
                <a:latin typeface="Arial" panose="020B0604020202020204" pitchFamily="34" charset="0"/>
                <a:cs typeface="Arial" panose="020B0604020202020204" pitchFamily="34" charset="0"/>
              </a:rPr>
              <a:t>By attending a presentation like this, and doing some further education, you can speak out, share your knowledge and help others to see the person not the disability.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17</a:t>
            </a:fld>
            <a:endParaRPr lang="en-AU"/>
          </a:p>
        </p:txBody>
      </p:sp>
    </p:spTree>
    <p:extLst>
      <p:ext uri="{BB962C8B-B14F-4D97-AF65-F5344CB8AC3E}">
        <p14:creationId xmlns:p14="http://schemas.microsoft.com/office/powerpoint/2010/main" val="485071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So lets think more about what a hospital admission is like for someone with a</a:t>
            </a:r>
            <a:r>
              <a:rPr lang="en-US" dirty="0" smtClean="0">
                <a:latin typeface="Arial" panose="020B0604020202020204" pitchFamily="34" charset="0"/>
                <a:cs typeface="Arial" panose="020B0604020202020204" pitchFamily="34" charset="0"/>
              </a:rPr>
              <a:t>n intellectual disability.</a:t>
            </a:r>
          </a:p>
          <a:p>
            <a:pPr marL="171450" indent="-1714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People with </a:t>
            </a:r>
            <a:r>
              <a:rPr lang="en-US" dirty="0" smtClean="0">
                <a:latin typeface="Arial" panose="020B0604020202020204" pitchFamily="34" charset="0"/>
                <a:cs typeface="Arial" panose="020B0604020202020204" pitchFamily="34" charset="0"/>
              </a:rPr>
              <a:t>intellectual </a:t>
            </a: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isability </a:t>
            </a:r>
            <a:r>
              <a:rPr lang="en-US" dirty="0">
                <a:latin typeface="Arial" panose="020B0604020202020204" pitchFamily="34" charset="0"/>
                <a:cs typeface="Arial" panose="020B0604020202020204" pitchFamily="34" charset="0"/>
              </a:rPr>
              <a:t>have not always been treated very well in their lives. They have not had their individual needs met, are denied access to things we take for granted, have been misunderstood and had their rights violated. </a:t>
            </a:r>
            <a:endParaRPr lang="en-US"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More than 60% of people with intellectual disability will also be diagnosed with mental illness at some point in their lives. They may also live very isolated lives so going to hospital can be an extremely traumatic experience.   </a:t>
            </a:r>
            <a:endParaRPr 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Consider the impact of not being able to </a:t>
            </a:r>
            <a:r>
              <a:rPr lang="en-AU" dirty="0" smtClean="0">
                <a:latin typeface="Arial" panose="020B0604020202020204" pitchFamily="34" charset="0"/>
                <a:cs typeface="Arial" panose="020B0604020202020204" pitchFamily="34" charset="0"/>
              </a:rPr>
              <a:t>express your needs.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dirty="0" smtClean="0">
                <a:latin typeface="Arial" panose="020B0604020202020204" pitchFamily="34" charset="0"/>
                <a:cs typeface="Arial" panose="020B0604020202020204" pitchFamily="34" charset="0"/>
              </a:rPr>
              <a:t>Frequently the only way someone can express these feelings are through their behaviour.</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b="1" dirty="0" smtClean="0">
                <a:latin typeface="Arial" panose="020B0604020202020204" pitchFamily="34" charset="0"/>
                <a:cs typeface="Arial" panose="020B0604020202020204" pitchFamily="34" charset="0"/>
              </a:rPr>
              <a:t>Remember – the concern is ours, not the persons, and that </a:t>
            </a:r>
            <a:r>
              <a:rPr lang="en-AU" b="1" i="1" dirty="0" smtClean="0">
                <a:latin typeface="Arial" panose="020B0604020202020204" pitchFamily="34" charset="0"/>
                <a:cs typeface="Arial" panose="020B0604020202020204" pitchFamily="34" charset="0"/>
              </a:rPr>
              <a:t>all</a:t>
            </a:r>
            <a:r>
              <a:rPr lang="en-AU" b="1" dirty="0" smtClean="0">
                <a:latin typeface="Arial" panose="020B0604020202020204" pitchFamily="34" charset="0"/>
                <a:cs typeface="Arial" panose="020B0604020202020204" pitchFamily="34" charset="0"/>
              </a:rPr>
              <a:t> behaviour is communication.</a:t>
            </a:r>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18</a:t>
            </a:fld>
            <a:endParaRPr lang="en-AU"/>
          </a:p>
        </p:txBody>
      </p:sp>
    </p:spTree>
    <p:extLst>
      <p:ext uri="{BB962C8B-B14F-4D97-AF65-F5344CB8AC3E}">
        <p14:creationId xmlns:p14="http://schemas.microsoft.com/office/powerpoint/2010/main" val="97944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This is James’s story.  He is now 47 years old.</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19</a:t>
            </a:fld>
            <a:endParaRPr lang="en-AU"/>
          </a:p>
        </p:txBody>
      </p:sp>
    </p:spTree>
    <p:extLst>
      <p:ext uri="{BB962C8B-B14F-4D97-AF65-F5344CB8AC3E}">
        <p14:creationId xmlns:p14="http://schemas.microsoft.com/office/powerpoint/2010/main" val="96146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19966"/>
            <a:ext cx="5445760" cy="4472702"/>
          </a:xfrm>
        </p:spPr>
        <p:txBody>
          <a:bodyPr/>
          <a:lstStyle/>
          <a:p>
            <a:r>
              <a:rPr lang="en-AU" altLang="en-US" dirty="0" smtClean="0">
                <a:latin typeface="Arial" panose="020B0604020202020204" pitchFamily="34" charset="0"/>
                <a:cs typeface="Arial" panose="020B0604020202020204" pitchFamily="34" charset="0"/>
              </a:rPr>
              <a:t>The overarching aim of the project was to improve the hospital journey for people with  disability.  Some of the strategies were to:</a:t>
            </a:r>
          </a:p>
          <a:p>
            <a:endParaRPr lang="en-AU"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Assist clinical staff to meet the needs of persons’ with disability, who may be non-verbal or display behaviours of concern in the hospital setting.</a:t>
            </a:r>
          </a:p>
          <a:p>
            <a:endParaRPr lang="en-AU"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Increase the integration of care and facilitate a smooth transition in and out of hospital for people with Intellectual Disability.</a:t>
            </a:r>
          </a:p>
          <a:p>
            <a:endParaRPr lang="en-AU" altLang="en-US"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Implement the Joint Guideline </a:t>
            </a:r>
            <a:r>
              <a:rPr lang="en-AU" altLang="en-US" i="1" dirty="0" smtClean="0">
                <a:latin typeface="Arial" panose="020B0604020202020204" pitchFamily="34" charset="0"/>
                <a:cs typeface="Arial" panose="020B0604020202020204" pitchFamily="34" charset="0"/>
              </a:rPr>
              <a:t>Supporting Residents of ADHC Operated and Funded Accommodation Support Service who present to a Public Hospital (2013).</a:t>
            </a:r>
          </a:p>
          <a:p>
            <a:pPr marL="171450" indent="-171450">
              <a:buFont typeface="Arial" panose="020B0604020202020204" pitchFamily="34" charset="0"/>
              <a:buChar char="•"/>
            </a:pPr>
            <a:endParaRPr lang="en-AU" altLang="en-US" i="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Support the implementation of the NSW Health Disability Inclusion Action Plan 2015.</a:t>
            </a:r>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2</a:t>
            </a:fld>
            <a:endParaRPr lang="en-AU"/>
          </a:p>
        </p:txBody>
      </p:sp>
    </p:spTree>
    <p:extLst>
      <p:ext uri="{BB962C8B-B14F-4D97-AF65-F5344CB8AC3E}">
        <p14:creationId xmlns:p14="http://schemas.microsoft.com/office/powerpoint/2010/main" val="3651561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indent="-171450">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Talk through James’s Story.</a:t>
            </a:r>
            <a:endParaRPr lang="en-US"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clearly demonstrates the </a:t>
            </a:r>
            <a:r>
              <a:rPr lang="en-US" dirty="0" smtClean="0">
                <a:latin typeface="Arial" panose="020B0604020202020204" pitchFamily="34" charset="0"/>
                <a:cs typeface="Arial" panose="020B0604020202020204" pitchFamily="34" charset="0"/>
              </a:rPr>
              <a:t>long lasting impact the </a:t>
            </a:r>
            <a:r>
              <a:rPr lang="en-US" dirty="0">
                <a:latin typeface="Arial" panose="020B0604020202020204" pitchFamily="34" charset="0"/>
                <a:cs typeface="Arial" panose="020B0604020202020204" pitchFamily="34" charset="0"/>
              </a:rPr>
              <a:t>trauma </a:t>
            </a:r>
            <a:r>
              <a:rPr lang="en-US" dirty="0" smtClean="0">
                <a:latin typeface="Arial" panose="020B0604020202020204" pitchFamily="34" charset="0"/>
                <a:cs typeface="Arial" panose="020B0604020202020204" pitchFamily="34" charset="0"/>
              </a:rPr>
              <a:t>experienced as a 17 year old, now 30 years ago.</a:t>
            </a:r>
            <a:endParaRPr lang="en-US" dirty="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We </a:t>
            </a:r>
            <a:r>
              <a:rPr lang="en-US" dirty="0">
                <a:latin typeface="Arial" panose="020B0604020202020204" pitchFamily="34" charset="0"/>
                <a:cs typeface="Arial" panose="020B0604020202020204" pitchFamily="34" charset="0"/>
              </a:rPr>
              <a:t>need to be mindful of this and try to understand what it is like from the persons point of view. </a:t>
            </a:r>
            <a:endParaRPr lang="en-AU"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r>
              <a:rPr lang="en-AU" dirty="0" smtClean="0">
                <a:solidFill>
                  <a:srgbClr val="FF0000"/>
                </a:solidFill>
                <a:latin typeface="Arial" panose="020B0604020202020204" pitchFamily="34" charset="0"/>
                <a:cs typeface="Arial" panose="020B0604020202020204" pitchFamily="34" charset="0"/>
              </a:rPr>
              <a:t>Many people can relate to the analogy of a dental phobia- usually as a result of treatments a as child!</a:t>
            </a:r>
            <a:endParaRPr lang="en-AU"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20</a:t>
            </a:fld>
            <a:endParaRPr lang="en-AU"/>
          </a:p>
        </p:txBody>
      </p:sp>
    </p:spTree>
    <p:extLst>
      <p:ext uri="{BB962C8B-B14F-4D97-AF65-F5344CB8AC3E}">
        <p14:creationId xmlns:p14="http://schemas.microsoft.com/office/powerpoint/2010/main" val="536107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This information  helps clinical staff to understand the persons specific needs. It will also make it easier for them to do their job.</a:t>
            </a:r>
            <a:r>
              <a:rPr lang="en-AU" sz="1200" b="1" i="1" dirty="0" smtClean="0">
                <a:solidFill>
                  <a:srgbClr val="7030A0"/>
                </a:solidFill>
                <a:latin typeface="Arial" panose="020B0604020202020204" pitchFamily="34" charset="0"/>
                <a:cs typeface="Arial" panose="020B0604020202020204" pitchFamily="34" charset="0"/>
              </a:rPr>
              <a:t/>
            </a:r>
            <a:br>
              <a:rPr lang="en-AU" sz="1200" b="1" i="1" dirty="0" smtClean="0">
                <a:solidFill>
                  <a:srgbClr val="7030A0"/>
                </a:solidFill>
                <a:latin typeface="Arial" panose="020B0604020202020204" pitchFamily="34" charset="0"/>
                <a:cs typeface="Arial" panose="020B0604020202020204" pitchFamily="34" charset="0"/>
              </a:rPr>
            </a:br>
            <a:endParaRPr lang="en-AU" altLang="en-US" sz="1200" dirty="0" smtClean="0">
              <a:latin typeface="Arial" panose="020B0604020202020204" pitchFamily="34" charset="0"/>
              <a:cs typeface="Arial" panose="020B0604020202020204" pitchFamily="34" charset="0"/>
            </a:endParaRPr>
          </a:p>
          <a:p>
            <a:pPr>
              <a:spcAft>
                <a:spcPts val="600"/>
              </a:spcAft>
            </a:pPr>
            <a:r>
              <a:rPr lang="en-AU" altLang="en-US" sz="1200" dirty="0" smtClean="0">
                <a:latin typeface="Arial" panose="020B0604020202020204" pitchFamily="34" charset="0"/>
                <a:cs typeface="Arial" panose="020B0604020202020204" pitchFamily="34" charset="0"/>
              </a:rPr>
              <a:t>The A2D Together Folder was developed in collaboration with disability and health staff. It consists of a number of sections.</a:t>
            </a:r>
          </a:p>
          <a:p>
            <a:pPr>
              <a:spcAft>
                <a:spcPts val="600"/>
              </a:spcAft>
            </a:pPr>
            <a:r>
              <a:rPr lang="en-AU" altLang="en-US" sz="1200" b="1" dirty="0" smtClean="0">
                <a:latin typeface="Arial" panose="020B0604020202020204" pitchFamily="34" charset="0"/>
                <a:cs typeface="Arial" panose="020B0604020202020204" pitchFamily="34" charset="0"/>
              </a:rPr>
              <a:t>The </a:t>
            </a:r>
            <a:r>
              <a:rPr lang="en-AU" altLang="en-US" b="1" dirty="0" smtClean="0">
                <a:latin typeface="Arial" panose="020B0604020202020204" pitchFamily="34" charset="0"/>
                <a:cs typeface="Arial" panose="020B0604020202020204" pitchFamily="34" charset="0"/>
              </a:rPr>
              <a:t>Front Cover  </a:t>
            </a:r>
          </a:p>
          <a:p>
            <a:pPr marL="171450"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Includes:</a:t>
            </a:r>
          </a:p>
          <a:p>
            <a:pPr marL="628650" lvl="1"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a photo to show what the client looks like when well</a:t>
            </a:r>
          </a:p>
          <a:p>
            <a:pPr marL="628650" lvl="1" indent="-171450">
              <a:spcAft>
                <a:spcPts val="600"/>
              </a:spcAft>
              <a:buFont typeface="Arial" panose="020B0604020202020204" pitchFamily="34" charset="0"/>
              <a:buChar char="•"/>
            </a:pPr>
            <a:r>
              <a:rPr lang="en-AU" altLang="en-US" dirty="0" smtClean="0">
                <a:latin typeface="Arial" panose="020B0604020202020204" pitchFamily="34" charset="0"/>
                <a:cs typeface="Arial" panose="020B0604020202020204" pitchFamily="34" charset="0"/>
              </a:rPr>
              <a:t>contact information at the bottom of the page allows quick access to the relevant decision makers in the clients life </a:t>
            </a:r>
          </a:p>
          <a:p>
            <a:pPr marL="171450" indent="-171450">
              <a:spcAft>
                <a:spcPts val="600"/>
              </a:spcAft>
              <a:buFont typeface="Arial" panose="020B0604020202020204" pitchFamily="34" charset="0"/>
              <a:buChar char="•"/>
            </a:pPr>
            <a:r>
              <a:rPr lang="en-AU" altLang="en-US" sz="1200" dirty="0" smtClean="0">
                <a:latin typeface="Arial" panose="020B0604020202020204" pitchFamily="34" charset="0"/>
                <a:cs typeface="Arial" panose="020B0604020202020204" pitchFamily="34" charset="0"/>
              </a:rPr>
              <a:t>The traffic light is used as the information in the </a:t>
            </a:r>
            <a:r>
              <a:rPr lang="en-AU" altLang="en-US" sz="1200" b="1" dirty="0" smtClean="0">
                <a:solidFill>
                  <a:srgbClr val="FF0000"/>
                </a:solidFill>
                <a:latin typeface="Arial" panose="020B0604020202020204" pitchFamily="34" charset="0"/>
                <a:cs typeface="Arial" panose="020B0604020202020204" pitchFamily="34" charset="0"/>
              </a:rPr>
              <a:t>RED</a:t>
            </a:r>
            <a:r>
              <a:rPr lang="en-AU" altLang="en-US" sz="1200" dirty="0" smtClean="0">
                <a:solidFill>
                  <a:srgbClr val="FF0000"/>
                </a:solidFill>
                <a:latin typeface="Arial" panose="020B0604020202020204" pitchFamily="34" charset="0"/>
                <a:cs typeface="Arial" panose="020B0604020202020204" pitchFamily="34" charset="0"/>
              </a:rPr>
              <a:t> </a:t>
            </a:r>
            <a:r>
              <a:rPr lang="en-AU" altLang="en-US" sz="1200" dirty="0" smtClean="0">
                <a:latin typeface="Arial" panose="020B0604020202020204" pitchFamily="34" charset="0"/>
                <a:cs typeface="Arial" panose="020B0604020202020204" pitchFamily="34" charset="0"/>
              </a:rPr>
              <a:t>section is vital = medication</a:t>
            </a:r>
          </a:p>
          <a:p>
            <a:pPr marL="171450" indent="-171450">
              <a:spcAft>
                <a:spcPts val="600"/>
              </a:spcAft>
              <a:buFont typeface="Arial" panose="020B0604020202020204" pitchFamily="34" charset="0"/>
              <a:buChar char="•"/>
            </a:pPr>
            <a:r>
              <a:rPr lang="en-AU" altLang="en-US" sz="1200" dirty="0" smtClean="0">
                <a:latin typeface="Arial" panose="020B0604020202020204" pitchFamily="34" charset="0"/>
                <a:cs typeface="Arial" panose="020B0604020202020204" pitchFamily="34" charset="0"/>
              </a:rPr>
              <a:t>The information in the </a:t>
            </a:r>
            <a:r>
              <a:rPr lang="en-AU" altLang="en-US" sz="1200" b="1" dirty="0" smtClean="0">
                <a:solidFill>
                  <a:srgbClr val="FF9900"/>
                </a:solidFill>
                <a:latin typeface="Arial" panose="020B0604020202020204" pitchFamily="34" charset="0"/>
                <a:cs typeface="Arial" panose="020B0604020202020204" pitchFamily="34" charset="0"/>
              </a:rPr>
              <a:t>ORANGE</a:t>
            </a:r>
            <a:r>
              <a:rPr lang="en-AU" altLang="en-US" sz="1200" dirty="0" smtClean="0">
                <a:latin typeface="Arial" panose="020B0604020202020204" pitchFamily="34" charset="0"/>
                <a:cs typeface="Arial" panose="020B0604020202020204" pitchFamily="34" charset="0"/>
              </a:rPr>
              <a:t> section is needed to be able to proceed communicating with or reassuring the client</a:t>
            </a:r>
          </a:p>
          <a:p>
            <a:pPr marL="171450" indent="-171450">
              <a:spcAft>
                <a:spcPts val="600"/>
              </a:spcAft>
              <a:buFont typeface="Arial" panose="020B0604020202020204" pitchFamily="34" charset="0"/>
              <a:buChar char="•"/>
            </a:pPr>
            <a:r>
              <a:rPr lang="en-AU" altLang="en-US" sz="1200" dirty="0" smtClean="0">
                <a:latin typeface="Arial" panose="020B0604020202020204" pitchFamily="34" charset="0"/>
                <a:cs typeface="Arial" panose="020B0604020202020204" pitchFamily="34" charset="0"/>
              </a:rPr>
              <a:t>The information </a:t>
            </a:r>
            <a:r>
              <a:rPr lang="en-AU" altLang="en-US" dirty="0" smtClean="0">
                <a:latin typeface="Arial" panose="020B0604020202020204" pitchFamily="34" charset="0"/>
                <a:cs typeface="Arial" panose="020B0604020202020204" pitchFamily="34" charset="0"/>
              </a:rPr>
              <a:t>in </a:t>
            </a:r>
            <a:r>
              <a:rPr lang="en-AU" altLang="en-US" sz="1200" dirty="0" smtClean="0">
                <a:latin typeface="Arial" panose="020B0604020202020204" pitchFamily="34" charset="0"/>
                <a:cs typeface="Arial" panose="020B0604020202020204" pitchFamily="34" charset="0"/>
              </a:rPr>
              <a:t>the </a:t>
            </a:r>
            <a:r>
              <a:rPr lang="en-AU" altLang="en-US" sz="1200" b="1" dirty="0" smtClean="0">
                <a:solidFill>
                  <a:schemeClr val="accent3">
                    <a:lumMod val="75000"/>
                  </a:schemeClr>
                </a:solidFill>
                <a:latin typeface="Arial" panose="020B0604020202020204" pitchFamily="34" charset="0"/>
                <a:cs typeface="Arial" panose="020B0604020202020204" pitchFamily="34" charset="0"/>
              </a:rPr>
              <a:t>GREEN</a:t>
            </a:r>
            <a:r>
              <a:rPr lang="en-AU" altLang="en-US" sz="1200" dirty="0" smtClean="0">
                <a:latin typeface="Arial" panose="020B0604020202020204" pitchFamily="34" charset="0"/>
                <a:cs typeface="Arial" panose="020B0604020202020204" pitchFamily="34" charset="0"/>
              </a:rPr>
              <a:t> section includes medical history, and other planning needs of the person. </a:t>
            </a:r>
            <a:r>
              <a:rPr lang="en-AU" altLang="en-US" dirty="0" smtClean="0">
                <a:latin typeface="Arial" panose="020B0604020202020204" pitchFamily="34" charset="0"/>
                <a:cs typeface="Arial" panose="020B0604020202020204" pitchFamily="34" charset="0"/>
              </a:rPr>
              <a:t>For example- Hospital Support Plan, mealtime management plan, behaviour support strategies (if applicable for that person)</a:t>
            </a:r>
            <a:endParaRPr lang="en-AU" altLang="en-US" sz="1200" dirty="0" smtClean="0">
              <a:latin typeface="Arial" panose="020B0604020202020204" pitchFamily="34" charset="0"/>
              <a:cs typeface="Arial" panose="020B0604020202020204" pitchFamily="34" charset="0"/>
            </a:endParaRPr>
          </a:p>
          <a:p>
            <a:endParaRPr lang="en-AU" dirty="0" smtClean="0"/>
          </a:p>
          <a:p>
            <a:r>
              <a:rPr lang="en-AU" dirty="0" smtClean="0">
                <a:solidFill>
                  <a:srgbClr val="FF0000"/>
                </a:solidFill>
                <a:latin typeface="Arial" panose="020B0604020202020204" pitchFamily="34" charset="0"/>
                <a:cs typeface="Arial" panose="020B0604020202020204" pitchFamily="34" charset="0"/>
              </a:rPr>
              <a:t>Use a sample folder to show the sections.</a:t>
            </a:r>
            <a:endParaRPr lang="en-AU" dirty="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F5EF32B-C541-477F-BAA6-EDADF1976674}" type="slidenum">
              <a:rPr lang="en-AU" smtClean="0"/>
              <a:t>21</a:t>
            </a:fld>
            <a:endParaRPr lang="en-AU"/>
          </a:p>
        </p:txBody>
      </p:sp>
    </p:spTree>
    <p:extLst>
      <p:ext uri="{BB962C8B-B14F-4D97-AF65-F5344CB8AC3E}">
        <p14:creationId xmlns:p14="http://schemas.microsoft.com/office/powerpoint/2010/main" val="71738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sz="1200" dirty="0" smtClean="0">
                <a:latin typeface="Arial" panose="020B0604020202020204" pitchFamily="34" charset="0"/>
                <a:cs typeface="Arial" panose="020B0604020202020204" pitchFamily="34" charset="0"/>
              </a:rPr>
              <a:t>The A2D Together Folder</a:t>
            </a:r>
            <a:r>
              <a:rPr lang="en-US" sz="1200" baseline="0" dirty="0" smtClean="0">
                <a:latin typeface="Arial" panose="020B0604020202020204" pitchFamily="34" charset="0"/>
                <a:cs typeface="Arial" panose="020B0604020202020204" pitchFamily="34" charset="0"/>
              </a:rPr>
              <a:t> can also be used for residents who have a palliative care plan. </a:t>
            </a:r>
            <a:endParaRPr lang="en-US" sz="1200" dirty="0" smtClean="0">
              <a:latin typeface="Arial" panose="020B0604020202020204" pitchFamily="34" charset="0"/>
              <a:cs typeface="Arial" panose="020B0604020202020204" pitchFamily="34" charset="0"/>
            </a:endParaRPr>
          </a:p>
          <a:p>
            <a:pPr marL="171450" indent="-171450">
              <a:spcAft>
                <a:spcPts val="600"/>
              </a:spcAft>
              <a:buFont typeface="Arial" panose="020B0604020202020204" pitchFamily="34" charset="0"/>
              <a:buChar char="•"/>
            </a:pPr>
            <a:r>
              <a:rPr lang="en-US" sz="1200" baseline="0" dirty="0" smtClean="0">
                <a:latin typeface="Arial" panose="020B0604020202020204" pitchFamily="34" charset="0"/>
                <a:cs typeface="Arial" panose="020B0604020202020204" pitchFamily="34" charset="0"/>
              </a:rPr>
              <a:t>If the resident has this then it is recommended that this sit in the </a:t>
            </a:r>
            <a:r>
              <a:rPr lang="en-US" sz="1200" b="1" baseline="0" dirty="0" smtClean="0">
                <a:solidFill>
                  <a:srgbClr val="FF0000"/>
                </a:solidFill>
                <a:latin typeface="Arial" panose="020B0604020202020204" pitchFamily="34" charset="0"/>
                <a:cs typeface="Arial" panose="020B0604020202020204" pitchFamily="34" charset="0"/>
              </a:rPr>
              <a:t>RED </a:t>
            </a:r>
            <a:r>
              <a:rPr lang="en-US" sz="1200" baseline="0" dirty="0" smtClean="0">
                <a:latin typeface="Arial" panose="020B0604020202020204" pitchFamily="34" charset="0"/>
                <a:cs typeface="Arial" panose="020B0604020202020204" pitchFamily="34" charset="0"/>
              </a:rPr>
              <a:t>section of the folder so it’s the first thing that the paramedic or the hospital staff see. </a:t>
            </a:r>
            <a:endParaRPr lang="en-AU" sz="120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5F5EF32B-C541-477F-BAA6-EDADF1976674}" type="slidenum">
              <a:rPr lang="en-AU" smtClean="0"/>
              <a:t>22</a:t>
            </a:fld>
            <a:endParaRPr lang="en-AU"/>
          </a:p>
        </p:txBody>
      </p:sp>
    </p:spTree>
    <p:extLst>
      <p:ext uri="{BB962C8B-B14F-4D97-AF65-F5344CB8AC3E}">
        <p14:creationId xmlns:p14="http://schemas.microsoft.com/office/powerpoint/2010/main" val="1225046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Medical Practitioners have a legal and professional responsibility to gain consent to treatments before treating a patient.</a:t>
            </a:r>
          </a:p>
          <a:p>
            <a:pPr marL="171450" indent="-171450">
              <a:spcAft>
                <a:spcPts val="60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If the patient is not capable of consenting to their treatment, the doctor must seek consent from the patient’s ‘person responsible’. This is required by the </a:t>
            </a:r>
            <a:r>
              <a:rPr lang="en-US" altLang="en-US" i="1" dirty="0" smtClean="0">
                <a:latin typeface="Arial" panose="020B0604020202020204" pitchFamily="34" charset="0"/>
                <a:cs typeface="Arial" panose="020B0604020202020204" pitchFamily="34" charset="0"/>
              </a:rPr>
              <a:t>Guardianship Act 1887</a:t>
            </a:r>
          </a:p>
          <a:p>
            <a:pPr marL="171450" indent="-171450">
              <a:spcAft>
                <a:spcPts val="60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Disability Support staff are </a:t>
            </a:r>
            <a:r>
              <a:rPr lang="en-US" altLang="en-US" dirty="0" smtClean="0">
                <a:solidFill>
                  <a:srgbClr val="FF0000"/>
                </a:solidFill>
                <a:latin typeface="Arial" panose="020B0604020202020204" pitchFamily="34" charset="0"/>
                <a:cs typeface="Arial" panose="020B0604020202020204" pitchFamily="34" charset="0"/>
              </a:rPr>
              <a:t>not permitted </a:t>
            </a:r>
            <a:r>
              <a:rPr lang="en-US" altLang="en-US" dirty="0" smtClean="0">
                <a:latin typeface="Arial" panose="020B0604020202020204" pitchFamily="34" charset="0"/>
                <a:cs typeface="Arial" panose="020B0604020202020204" pitchFamily="34" charset="0"/>
              </a:rPr>
              <a:t>to consent to medical treatment. </a:t>
            </a:r>
          </a:p>
          <a:p>
            <a:pPr marL="171450" indent="-171450">
              <a:spcAft>
                <a:spcPts val="60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Their role is to support the patient and provide the name of the ‘person responsible’ which is available on the front cover of the A2D Together Folder.</a:t>
            </a:r>
          </a:p>
          <a:p>
            <a:pPr marL="171450" indent="-171450">
              <a:spcAft>
                <a:spcPts val="600"/>
              </a:spcAft>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Refer to ‘Fact Sheet’ from </a:t>
            </a:r>
            <a:r>
              <a:rPr lang="en-US" altLang="en-US" dirty="0">
                <a:latin typeface="Arial" panose="020B0604020202020204" pitchFamily="34" charset="0"/>
                <a:cs typeface="Arial" panose="020B0604020202020204" pitchFamily="34" charset="0"/>
              </a:rPr>
              <a:t>NCAT </a:t>
            </a:r>
            <a:r>
              <a:rPr lang="en-US" altLang="en-US" dirty="0">
                <a:latin typeface="Arial" panose="020B0604020202020204" pitchFamily="34" charset="0"/>
                <a:cs typeface="Arial" panose="020B0604020202020204" pitchFamily="34" charset="0"/>
                <a:hlinkClick r:id="rId3"/>
              </a:rPr>
              <a:t>http://</a:t>
            </a:r>
            <a:r>
              <a:rPr lang="en-US" altLang="en-US" dirty="0" smtClean="0">
                <a:latin typeface="Arial" panose="020B0604020202020204" pitchFamily="34" charset="0"/>
                <a:cs typeface="Arial" panose="020B0604020202020204" pitchFamily="34" charset="0"/>
                <a:hlinkClick r:id="rId3"/>
              </a:rPr>
              <a:t>www.ncat.nsw.gov.au/Documents/gd_factsheet_consent_to_medical_or_dental_treatment.pdf</a:t>
            </a:r>
            <a:r>
              <a:rPr lang="en-US" altLang="en-US" dirty="0" smtClean="0">
                <a:latin typeface="Arial" panose="020B0604020202020204" pitchFamily="34" charset="0"/>
                <a:cs typeface="Arial" panose="020B0604020202020204" pitchFamily="34" charset="0"/>
              </a:rPr>
              <a:t> </a:t>
            </a:r>
            <a:endParaRPr lang="en-AU" dirty="0" smtClean="0">
              <a:latin typeface="Arial" panose="020B0604020202020204" pitchFamily="34" charset="0"/>
              <a:cs typeface="Arial" panose="020B0604020202020204" pitchFamily="34" charset="0"/>
            </a:endParaRPr>
          </a:p>
          <a:p>
            <a:endParaRPr lang="en-AU" dirty="0" smtClean="0"/>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23</a:t>
            </a:fld>
            <a:endParaRPr lang="en-AU"/>
          </a:p>
        </p:txBody>
      </p:sp>
    </p:spTree>
    <p:extLst>
      <p:ext uri="{BB962C8B-B14F-4D97-AF65-F5344CB8AC3E}">
        <p14:creationId xmlns:p14="http://schemas.microsoft.com/office/powerpoint/2010/main" val="374700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This is the Doctors to make this decision and the</a:t>
            </a:r>
            <a:r>
              <a:rPr lang="en-US" baseline="0" dirty="0" smtClean="0">
                <a:latin typeface="Arial" panose="020B0604020202020204" pitchFamily="34" charset="0"/>
                <a:cs typeface="Arial" panose="020B0604020202020204" pitchFamily="34" charset="0"/>
              </a:rPr>
              <a:t> reason for decision must be recorded by the Doctor.</a:t>
            </a:r>
            <a:endParaRPr lang="en-AU"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24</a:t>
            </a:fld>
            <a:endParaRPr lang="en-AU"/>
          </a:p>
        </p:txBody>
      </p:sp>
    </p:spTree>
    <p:extLst>
      <p:ext uri="{BB962C8B-B14F-4D97-AF65-F5344CB8AC3E}">
        <p14:creationId xmlns:p14="http://schemas.microsoft.com/office/powerpoint/2010/main" val="924513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 </a:t>
            </a:r>
            <a:r>
              <a:rPr lang="en-AU" b="1" dirty="0" smtClean="0">
                <a:solidFill>
                  <a:srgbClr val="FF9900"/>
                </a:solidFill>
                <a:latin typeface="Arial" panose="020B0604020202020204" pitchFamily="34" charset="0"/>
                <a:cs typeface="Arial" panose="020B0604020202020204" pitchFamily="34" charset="0"/>
              </a:rPr>
              <a:t>Orange</a:t>
            </a:r>
            <a:r>
              <a:rPr lang="en-AU" dirty="0" smtClean="0">
                <a:latin typeface="Arial" panose="020B0604020202020204" pitchFamily="34" charset="0"/>
                <a:cs typeface="Arial" panose="020B0604020202020204" pitchFamily="34" charset="0"/>
              </a:rPr>
              <a:t> section contains the TOP 5.</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This is developed by someone who knows the person well. It is designed to provide </a:t>
            </a:r>
            <a:r>
              <a:rPr lang="en-AU" dirty="0">
                <a:latin typeface="Arial" panose="020B0604020202020204" pitchFamily="34" charset="0"/>
                <a:cs typeface="Arial" panose="020B0604020202020204" pitchFamily="34" charset="0"/>
              </a:rPr>
              <a:t>the </a:t>
            </a:r>
            <a:r>
              <a:rPr lang="en-AU" dirty="0">
                <a:solidFill>
                  <a:srgbClr val="FF0000"/>
                </a:solidFill>
                <a:latin typeface="Arial" panose="020B0604020202020204" pitchFamily="34" charset="0"/>
                <a:cs typeface="Arial" panose="020B0604020202020204" pitchFamily="34" charset="0"/>
              </a:rPr>
              <a:t>five</a:t>
            </a:r>
            <a:r>
              <a:rPr lang="en-AU" dirty="0">
                <a:latin typeface="Arial" panose="020B0604020202020204" pitchFamily="34" charset="0"/>
                <a:cs typeface="Arial" panose="020B0604020202020204" pitchFamily="34" charset="0"/>
              </a:rPr>
              <a:t> most important tips or strategies </a:t>
            </a:r>
            <a:r>
              <a:rPr lang="en-AU" dirty="0" smtClean="0">
                <a:latin typeface="Arial" panose="020B0604020202020204" pitchFamily="34" charset="0"/>
                <a:cs typeface="Arial" panose="020B0604020202020204" pitchFamily="34" charset="0"/>
              </a:rPr>
              <a:t>health </a:t>
            </a:r>
            <a:r>
              <a:rPr lang="en-AU" dirty="0">
                <a:latin typeface="Arial" panose="020B0604020202020204" pitchFamily="34" charset="0"/>
                <a:cs typeface="Arial" panose="020B0604020202020204" pitchFamily="34" charset="0"/>
              </a:rPr>
              <a:t>staff need to know to:</a:t>
            </a:r>
          </a:p>
          <a:p>
            <a:pPr marL="628650" lvl="1" indent="-171450">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Identify risks to the persons safety </a:t>
            </a:r>
            <a:r>
              <a:rPr lang="en-AU" dirty="0" err="1">
                <a:latin typeface="Arial" panose="020B0604020202020204" pitchFamily="34" charset="0"/>
                <a:cs typeface="Arial" panose="020B0604020202020204" pitchFamily="34" charset="0"/>
              </a:rPr>
              <a:t>i.e</a:t>
            </a:r>
            <a:r>
              <a:rPr lang="en-AU" dirty="0">
                <a:latin typeface="Arial" panose="020B0604020202020204" pitchFamily="34" charset="0"/>
                <a:cs typeface="Arial" panose="020B0604020202020204" pitchFamily="34" charset="0"/>
              </a:rPr>
              <a:t> choking</a:t>
            </a:r>
          </a:p>
          <a:p>
            <a:pPr marL="628650" lvl="1" indent="-171450">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Keep the person you care for reassured and settled</a:t>
            </a:r>
          </a:p>
          <a:p>
            <a:pPr marL="628650" lvl="1" indent="-171450">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Gain co-operation in personal care activities</a:t>
            </a:r>
          </a:p>
          <a:p>
            <a:pPr marL="628650" lvl="1" indent="-171450">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Encourage communication</a:t>
            </a:r>
          </a:p>
          <a:p>
            <a:pPr marL="628650" lvl="1" indent="-171450">
              <a:spcAft>
                <a:spcPts val="600"/>
              </a:spcAft>
              <a:buFont typeface="Arial" panose="020B0604020202020204" pitchFamily="34" charset="0"/>
              <a:buChar char="•"/>
            </a:pPr>
            <a:r>
              <a:rPr lang="en-AU" dirty="0">
                <a:latin typeface="Arial" panose="020B0604020202020204" pitchFamily="34" charset="0"/>
                <a:cs typeface="Arial" panose="020B0604020202020204" pitchFamily="34" charset="0"/>
              </a:rPr>
              <a:t>Acknowledge and support their interests, and sense of </a:t>
            </a:r>
            <a:r>
              <a:rPr lang="en-AU" dirty="0" smtClean="0">
                <a:latin typeface="Arial" panose="020B0604020202020204" pitchFamily="34" charset="0"/>
                <a:cs typeface="Arial" panose="020B0604020202020204" pitchFamily="34" charset="0"/>
              </a:rPr>
              <a:t>self </a:t>
            </a:r>
            <a:endParaRPr lang="en-AU" dirty="0">
              <a:latin typeface="Arial" panose="020B0604020202020204" pitchFamily="34" charset="0"/>
              <a:cs typeface="Arial" panose="020B0604020202020204" pitchFamily="34" charset="0"/>
            </a:endParaRPr>
          </a:p>
          <a:p>
            <a:pPr>
              <a:spcAft>
                <a:spcPts val="600"/>
              </a:spcAft>
            </a:pPr>
            <a:r>
              <a:rPr lang="en-AU" dirty="0" smtClean="0">
                <a:latin typeface="Arial" panose="020B0604020202020204" pitchFamily="34" charset="0"/>
                <a:cs typeface="Arial" panose="020B0604020202020204" pitchFamily="34" charset="0"/>
              </a:rPr>
              <a:t>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25</a:t>
            </a:fld>
            <a:endParaRPr lang="en-AU"/>
          </a:p>
        </p:txBody>
      </p:sp>
    </p:spTree>
    <p:extLst>
      <p:ext uri="{BB962C8B-B14F-4D97-AF65-F5344CB8AC3E}">
        <p14:creationId xmlns:p14="http://schemas.microsoft.com/office/powerpoint/2010/main" val="400397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Sometimes</a:t>
            </a:r>
            <a:r>
              <a:rPr lang="en-US" baseline="0" dirty="0" smtClean="0">
                <a:latin typeface="Arial" panose="020B0604020202020204" pitchFamily="34" charset="0"/>
                <a:cs typeface="Arial" panose="020B0604020202020204" pitchFamily="34" charset="0"/>
              </a:rPr>
              <a:t> it is a bit scary when you meet a person with a disability for the first time.</a:t>
            </a:r>
            <a:endParaRPr lang="en-US" dirty="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baseline="0" dirty="0" smtClean="0">
                <a:latin typeface="Arial" panose="020B0604020202020204" pitchFamily="34" charset="0"/>
                <a:cs typeface="Arial" panose="020B0604020202020204" pitchFamily="34" charset="0"/>
              </a:rPr>
              <a:t>These are some hints for what you can do to make a connection with the person.</a:t>
            </a:r>
            <a:endParaRPr lang="en-AU"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26</a:t>
            </a:fld>
            <a:endParaRPr lang="en-AU"/>
          </a:p>
        </p:txBody>
      </p:sp>
    </p:spTree>
    <p:extLst>
      <p:ext uri="{BB962C8B-B14F-4D97-AF65-F5344CB8AC3E}">
        <p14:creationId xmlns:p14="http://schemas.microsoft.com/office/powerpoint/2010/main" val="211666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5"/>
            <a:ext cx="5445760" cy="4719461"/>
          </a:xfrm>
        </p:spPr>
        <p:txBody>
          <a:bodyPr/>
          <a:lstStyle/>
          <a:p>
            <a:pPr fontAlgn="auto">
              <a:spcBef>
                <a:spcPts val="0"/>
              </a:spcBef>
              <a:spcAft>
                <a:spcPts val="0"/>
              </a:spcAft>
              <a:defRPr/>
            </a:pPr>
            <a:r>
              <a:rPr lang="en-US" altLang="en-US" dirty="0">
                <a:latin typeface="Arial" panose="020B0604020202020204" pitchFamily="34" charset="0"/>
                <a:cs typeface="Arial" panose="020B0604020202020204" pitchFamily="34" charset="0"/>
              </a:rPr>
              <a:t>To finish, lets hear from 55 year old William  – who only answers to Bill</a:t>
            </a:r>
            <a:r>
              <a:rPr lang="en-US" altLang="en-US" dirty="0" smtClean="0">
                <a:latin typeface="Arial" panose="020B0604020202020204" pitchFamily="34" charset="0"/>
                <a:cs typeface="Arial" panose="020B0604020202020204" pitchFamily="34" charset="0"/>
              </a:rPr>
              <a:t>! His hospital experience was supported through having an A2D Together Folder, which went to hospital with him.</a:t>
            </a:r>
            <a:endParaRPr lang="en-US" altLang="en-US" dirty="0">
              <a:latin typeface="Arial" panose="020B0604020202020204" pitchFamily="34" charset="0"/>
              <a:cs typeface="Arial" panose="020B0604020202020204" pitchFamily="34" charset="0"/>
            </a:endParaRPr>
          </a:p>
          <a:p>
            <a:pPr fontAlgn="auto">
              <a:spcBef>
                <a:spcPts val="0"/>
              </a:spcBef>
              <a:spcAft>
                <a:spcPts val="0"/>
              </a:spcAft>
              <a:defRPr/>
            </a:pPr>
            <a:endParaRPr lang="en-US" altLang="en-US" dirty="0">
              <a:latin typeface="Arial" panose="020B0604020202020204" pitchFamily="34" charset="0"/>
              <a:cs typeface="Arial" panose="020B0604020202020204" pitchFamily="34" charset="0"/>
            </a:endParaRPr>
          </a:p>
          <a:p>
            <a:pPr marL="171450" indent="-171450" fontAlgn="auto">
              <a:spcBef>
                <a:spcPts val="0"/>
              </a:spcBef>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Bill lives in a FACS group home. He is </a:t>
            </a:r>
            <a:r>
              <a:rPr lang="en-US" altLang="en-US" dirty="0" smtClean="0">
                <a:latin typeface="Arial" panose="020B0604020202020204" pitchFamily="34" charset="0"/>
                <a:cs typeface="Arial" panose="020B0604020202020204" pitchFamily="34" charset="0"/>
              </a:rPr>
              <a:t>unable to speak, </a:t>
            </a:r>
            <a:r>
              <a:rPr lang="en-US" altLang="en-US" dirty="0">
                <a:latin typeface="Arial" panose="020B0604020202020204" pitchFamily="34" charset="0"/>
                <a:cs typeface="Arial" panose="020B0604020202020204" pitchFamily="34" charset="0"/>
              </a:rPr>
              <a:t>suffers from epilepsy and is very scared of needles. He fell at the group home at  2 am</a:t>
            </a:r>
            <a:r>
              <a:rPr lang="en-US" altLang="en-US" dirty="0" smtClean="0">
                <a:latin typeface="Arial" panose="020B0604020202020204" pitchFamily="34" charset="0"/>
                <a:cs typeface="Arial" panose="020B0604020202020204" pitchFamily="34" charset="0"/>
              </a:rPr>
              <a:t>, sustaining a deep cut on his head, and landed on his shoulder. The Disability Support Worker </a:t>
            </a:r>
            <a:r>
              <a:rPr lang="en-US" altLang="en-US" dirty="0">
                <a:latin typeface="Arial" panose="020B0604020202020204" pitchFamily="34" charset="0"/>
                <a:cs typeface="Arial" panose="020B0604020202020204" pitchFamily="34" charset="0"/>
              </a:rPr>
              <a:t>on duty was a casual worker, she called an ambulance. As there was only one staff member on, Bill went by ambulance to </a:t>
            </a:r>
            <a:r>
              <a:rPr lang="en-US" altLang="en-US" dirty="0" smtClean="0">
                <a:latin typeface="Arial" panose="020B0604020202020204" pitchFamily="34" charset="0"/>
                <a:cs typeface="Arial" panose="020B0604020202020204" pitchFamily="34" charset="0"/>
              </a:rPr>
              <a:t>Emergency Department (ED) </a:t>
            </a:r>
            <a:r>
              <a:rPr lang="en-US" altLang="en-US" dirty="0">
                <a:latin typeface="Arial" panose="020B0604020202020204" pitchFamily="34" charset="0"/>
                <a:cs typeface="Arial" panose="020B0604020202020204" pitchFamily="34" charset="0"/>
              </a:rPr>
              <a:t>unaccompanied, The worker handed his A2D Together Folder to the paramedic. </a:t>
            </a:r>
          </a:p>
          <a:p>
            <a:pPr marL="171450" indent="-171450" fontAlgn="auto">
              <a:spcBef>
                <a:spcPts val="0"/>
              </a:spcBef>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On arrival to ED, the paramedic handed that folder to the triage nurse. The doctor on duty also read his folder, noted the strategies on his TOP 5 which included “please call me Bill” &amp; </a:t>
            </a:r>
            <a:r>
              <a:rPr lang="en-US" altLang="en-US" dirty="0" smtClean="0">
                <a:latin typeface="Arial" panose="020B0604020202020204" pitchFamily="34" charset="0"/>
                <a:cs typeface="Arial" panose="020B0604020202020204" pitchFamily="34" charset="0"/>
              </a:rPr>
              <a:t>outlined his </a:t>
            </a:r>
            <a:r>
              <a:rPr lang="en-US" altLang="en-US" dirty="0">
                <a:latin typeface="Arial" panose="020B0604020202020204" pitchFamily="34" charset="0"/>
                <a:cs typeface="Arial" panose="020B0604020202020204" pitchFamily="34" charset="0"/>
              </a:rPr>
              <a:t>fear of needles. </a:t>
            </a:r>
            <a:endParaRPr lang="en-US" altLang="en-US" dirty="0" smtClean="0">
              <a:latin typeface="Arial" panose="020B0604020202020204" pitchFamily="34" charset="0"/>
              <a:cs typeface="Arial" panose="020B0604020202020204" pitchFamily="34" charset="0"/>
            </a:endParaRPr>
          </a:p>
          <a:p>
            <a:pPr marL="171450" indent="-171450" fontAlgn="auto">
              <a:spcBef>
                <a:spcPts val="0"/>
              </a:spcBef>
              <a:spcAft>
                <a:spcPts val="60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a:t>
            </a:r>
            <a:r>
              <a:rPr lang="en-US" altLang="en-US" dirty="0">
                <a:latin typeface="Arial" panose="020B0604020202020204" pitchFamily="34" charset="0"/>
                <a:cs typeface="Arial" panose="020B0604020202020204" pitchFamily="34" charset="0"/>
              </a:rPr>
              <a:t>doctor was worried about </a:t>
            </a:r>
            <a:r>
              <a:rPr lang="en-US" altLang="en-US" dirty="0" smtClean="0">
                <a:latin typeface="Arial" panose="020B0604020202020204" pitchFamily="34" charset="0"/>
                <a:cs typeface="Arial" panose="020B0604020202020204" pitchFamily="34" charset="0"/>
              </a:rPr>
              <a:t>Bill’s </a:t>
            </a:r>
            <a:r>
              <a:rPr lang="en-US" altLang="en-US" dirty="0">
                <a:latin typeface="Arial" panose="020B0604020202020204" pitchFamily="34" charset="0"/>
                <a:cs typeface="Arial" panose="020B0604020202020204" pitchFamily="34" charset="0"/>
              </a:rPr>
              <a:t>epilepsy and </a:t>
            </a:r>
            <a:r>
              <a:rPr lang="en-US" altLang="en-US" dirty="0" smtClean="0">
                <a:latin typeface="Arial" panose="020B0604020202020204" pitchFamily="34" charset="0"/>
                <a:cs typeface="Arial" panose="020B0604020202020204" pitchFamily="34" charset="0"/>
              </a:rPr>
              <a:t>by using </a:t>
            </a:r>
            <a:r>
              <a:rPr lang="en-US" altLang="en-US" dirty="0">
                <a:latin typeface="Arial" panose="020B0604020202020204" pitchFamily="34" charset="0"/>
                <a:cs typeface="Arial" panose="020B0604020202020204" pitchFamily="34" charset="0"/>
              </a:rPr>
              <a:t>the details on the front page </a:t>
            </a:r>
            <a:r>
              <a:rPr lang="en-US" altLang="en-US" dirty="0" smtClean="0">
                <a:latin typeface="Arial" panose="020B0604020202020204" pitchFamily="34" charset="0"/>
                <a:cs typeface="Arial" panose="020B0604020202020204" pitchFamily="34" charset="0"/>
              </a:rPr>
              <a:t>was able to contact </a:t>
            </a:r>
            <a:r>
              <a:rPr lang="en-US" altLang="en-US" dirty="0">
                <a:latin typeface="Arial" panose="020B0604020202020204" pitchFamily="34" charset="0"/>
                <a:cs typeface="Arial" panose="020B0604020202020204" pitchFamily="34" charset="0"/>
              </a:rPr>
              <a:t>the group home staff. </a:t>
            </a:r>
            <a:r>
              <a:rPr lang="en-US" altLang="en-US" dirty="0" smtClean="0">
                <a:latin typeface="Arial" panose="020B0604020202020204" pitchFamily="34" charset="0"/>
                <a:cs typeface="Arial" panose="020B0604020202020204" pitchFamily="34" charset="0"/>
              </a:rPr>
              <a:t>Bill’s </a:t>
            </a:r>
            <a:r>
              <a:rPr lang="en-US" altLang="en-US" dirty="0">
                <a:latin typeface="Arial" panose="020B0604020202020204" pitchFamily="34" charset="0"/>
                <a:cs typeface="Arial" panose="020B0604020202020204" pitchFamily="34" charset="0"/>
              </a:rPr>
              <a:t>recent blood results </a:t>
            </a:r>
            <a:r>
              <a:rPr lang="en-US" altLang="en-US" dirty="0" smtClean="0">
                <a:latin typeface="Arial" panose="020B0604020202020204" pitchFamily="34" charset="0"/>
                <a:cs typeface="Arial" panose="020B0604020202020204" pitchFamily="34" charset="0"/>
              </a:rPr>
              <a:t>were shared, and were in </a:t>
            </a:r>
            <a:r>
              <a:rPr lang="en-US" altLang="en-US" dirty="0">
                <a:latin typeface="Arial" panose="020B0604020202020204" pitchFamily="34" charset="0"/>
                <a:cs typeface="Arial" panose="020B0604020202020204" pitchFamily="34" charset="0"/>
              </a:rPr>
              <a:t>a therapeutic range. </a:t>
            </a:r>
            <a:endParaRPr lang="en-US" altLang="en-US" dirty="0" smtClean="0">
              <a:latin typeface="Arial" panose="020B0604020202020204" pitchFamily="34" charset="0"/>
              <a:cs typeface="Arial" panose="020B0604020202020204" pitchFamily="34" charset="0"/>
            </a:endParaRPr>
          </a:p>
          <a:p>
            <a:pPr marL="171450" indent="-171450" fontAlgn="auto">
              <a:spcBef>
                <a:spcPts val="0"/>
              </a:spcBef>
              <a:spcAft>
                <a:spcPts val="60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Doctor and the Disability Support Manager together planned </a:t>
            </a:r>
            <a:r>
              <a:rPr lang="en-US" altLang="en-US" dirty="0">
                <a:latin typeface="Arial" panose="020B0604020202020204" pitchFamily="34" charset="0"/>
                <a:cs typeface="Arial" panose="020B0604020202020204" pitchFamily="34" charset="0"/>
              </a:rPr>
              <a:t>an acceptable treatment and his head wound was glued. Bill stayed calm and cooperative and was then sent home with no unnecessary tests or procedures. </a:t>
            </a:r>
            <a:endParaRPr lang="en-US" altLang="en-US" dirty="0" smtClean="0">
              <a:latin typeface="Arial" panose="020B0604020202020204" pitchFamily="34" charset="0"/>
              <a:cs typeface="Arial" panose="020B0604020202020204" pitchFamily="34" charset="0"/>
            </a:endParaRPr>
          </a:p>
          <a:p>
            <a:pPr marL="171450" indent="-171450" fontAlgn="auto">
              <a:spcBef>
                <a:spcPts val="0"/>
              </a:spcBef>
              <a:spcAft>
                <a:spcPts val="60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At </a:t>
            </a:r>
            <a:r>
              <a:rPr lang="en-US" altLang="en-US" dirty="0">
                <a:latin typeface="Arial" panose="020B0604020202020204" pitchFamily="34" charset="0"/>
                <a:cs typeface="Arial" panose="020B0604020202020204" pitchFamily="34" charset="0"/>
              </a:rPr>
              <a:t>7am he was back in bed- with a follow up appointment, a discharge summary and an almost unheard of 5 hour turnaround!</a:t>
            </a:r>
          </a:p>
          <a:p>
            <a:endParaRPr lang="en-US" altLang="en-US" dirty="0" smtClean="0"/>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27</a:t>
            </a:fld>
            <a:endParaRPr lang="en-AU"/>
          </a:p>
        </p:txBody>
      </p:sp>
    </p:spTree>
    <p:extLst>
      <p:ext uri="{BB962C8B-B14F-4D97-AF65-F5344CB8AC3E}">
        <p14:creationId xmlns:p14="http://schemas.microsoft.com/office/powerpoint/2010/main" val="1831437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28</a:t>
            </a:fld>
            <a:endParaRPr lang="en-AU"/>
          </a:p>
        </p:txBody>
      </p:sp>
    </p:spTree>
    <p:extLst>
      <p:ext uri="{BB962C8B-B14F-4D97-AF65-F5344CB8AC3E}">
        <p14:creationId xmlns:p14="http://schemas.microsoft.com/office/powerpoint/2010/main" val="2144223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5F5EF32B-C541-477F-BAA6-EDADF1976674}" type="slidenum">
              <a:rPr lang="en-AU" smtClean="0">
                <a:solidFill>
                  <a:prstClr val="black"/>
                </a:solidFill>
              </a:rPr>
              <a:pPr/>
              <a:t>29</a:t>
            </a:fld>
            <a:endParaRPr lang="en-AU">
              <a:solidFill>
                <a:prstClr val="black"/>
              </a:solidFill>
            </a:endParaRPr>
          </a:p>
        </p:txBody>
      </p:sp>
    </p:spTree>
    <p:extLst>
      <p:ext uri="{BB962C8B-B14F-4D97-AF65-F5344CB8AC3E}">
        <p14:creationId xmlns:p14="http://schemas.microsoft.com/office/powerpoint/2010/main" val="196324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We will cover these topics in this 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cs typeface="Arial" panose="020B0604020202020204" pitchFamily="34" charset="0"/>
            </a:endParaRPr>
          </a:p>
          <a:p>
            <a:pPr marL="285750" marR="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ltLang="en-US" dirty="0" smtClean="0">
                <a:latin typeface="Arial" panose="020B0604020202020204" pitchFamily="34" charset="0"/>
                <a:cs typeface="Arial" panose="020B0604020202020204" pitchFamily="34" charset="0"/>
              </a:rPr>
              <a:t>Frequently the challenges are ours or to the system/routine ways of working in a hospital.</a:t>
            </a:r>
          </a:p>
          <a:p>
            <a:pPr marL="285750" indent="-28575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People with disability have a right to the support and services that meet their individual needs and to be respected for their human worth and dignity. </a:t>
            </a:r>
          </a:p>
          <a:p>
            <a:pPr marL="285750" indent="-28575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Consider the impact </a:t>
            </a:r>
            <a:r>
              <a:rPr lang="en-US" altLang="en-US" dirty="0" smtClean="0">
                <a:latin typeface="Arial" panose="020B0604020202020204" pitchFamily="34" charset="0"/>
                <a:cs typeface="Arial" panose="020B0604020202020204" pitchFamily="34" charset="0"/>
              </a:rPr>
              <a:t>of not </a:t>
            </a:r>
            <a:r>
              <a:rPr lang="en-US" altLang="en-US" dirty="0">
                <a:latin typeface="Arial" panose="020B0604020202020204" pitchFamily="34" charset="0"/>
                <a:cs typeface="Arial" panose="020B0604020202020204" pitchFamily="34" charset="0"/>
              </a:rPr>
              <a:t>being understood can have on anyone, and the importance of communication.</a:t>
            </a:r>
          </a:p>
          <a:p>
            <a:pPr marL="285750" indent="-28575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Our own individual </a:t>
            </a:r>
            <a:r>
              <a:rPr lang="en-US" altLang="en-US" dirty="0" err="1">
                <a:latin typeface="Arial" panose="020B0604020202020204" pitchFamily="34" charset="0"/>
                <a:cs typeface="Arial" panose="020B0604020202020204" pitchFamily="34" charset="0"/>
              </a:rPr>
              <a:t>behaviours</a:t>
            </a:r>
            <a:r>
              <a:rPr lang="en-US" altLang="en-US" dirty="0">
                <a:latin typeface="Arial" panose="020B0604020202020204" pitchFamily="34" charset="0"/>
                <a:cs typeface="Arial" panose="020B0604020202020204" pitchFamily="34" charset="0"/>
              </a:rPr>
              <a:t> and the impact this may have on others.</a:t>
            </a:r>
          </a:p>
          <a:p>
            <a:pPr marL="285750" indent="-285750">
              <a:spcAft>
                <a:spcPts val="600"/>
              </a:spcAft>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use of the A2D Together Folder.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BCBA550-8223-4DE9-BDFB-278978A39CF7}" type="slidenum">
              <a:rPr lang="en-AU" smtClean="0"/>
              <a:t>3</a:t>
            </a:fld>
            <a:endParaRPr lang="en-AU"/>
          </a:p>
        </p:txBody>
      </p:sp>
    </p:spTree>
    <p:extLst>
      <p:ext uri="{BB962C8B-B14F-4D97-AF65-F5344CB8AC3E}">
        <p14:creationId xmlns:p14="http://schemas.microsoft.com/office/powerpoint/2010/main" val="61704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One of the biggest barriers to people with disability living fully inclusive lives and having equitable access to services (such as going to hospital) is the attitudes and behaviors of the general community.</a:t>
            </a:r>
          </a:p>
          <a:p>
            <a:pPr marL="285750"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This needs to be talked about  for change to become possible.</a:t>
            </a:r>
          </a:p>
          <a:p>
            <a:pPr marL="285750"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One way to do this is by having:</a:t>
            </a:r>
          </a:p>
          <a:p>
            <a:pPr marL="742950" lvl="2" indent="-285750">
              <a:buFont typeface="Arial" panose="020B0604020202020204" pitchFamily="34" charset="0"/>
              <a:buChar char="•"/>
              <a:defRPr/>
            </a:pPr>
            <a:r>
              <a:rPr lang="en-US" dirty="0">
                <a:latin typeface="Arial" panose="020B0604020202020204" pitchFamily="34" charset="0"/>
                <a:cs typeface="Arial" panose="020B0604020202020204" pitchFamily="34" charset="0"/>
              </a:rPr>
              <a:t>a shared understanding of a person’s needs</a:t>
            </a:r>
          </a:p>
          <a:p>
            <a:pPr marL="742950" lvl="2"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a commitment to raising awareness about the challenges that people with Intellectual Disability still experience every day of their lives.</a:t>
            </a:r>
          </a:p>
          <a:p>
            <a:pPr marL="285750"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This will help to promote inclusion and value for all </a:t>
            </a:r>
            <a:r>
              <a:rPr lang="en-US" dirty="0" smtClean="0">
                <a:latin typeface="Arial" panose="020B0604020202020204" pitchFamily="34" charset="0"/>
                <a:cs typeface="Arial" panose="020B0604020202020204" pitchFamily="34" charset="0"/>
              </a:rPr>
              <a:t>people </a:t>
            </a:r>
            <a:r>
              <a:rPr lang="en-US" dirty="0">
                <a:latin typeface="Arial" panose="020B0604020202020204" pitchFamily="34" charset="0"/>
                <a:cs typeface="Arial" panose="020B0604020202020204" pitchFamily="34" charset="0"/>
              </a:rPr>
              <a:t>Disability. </a:t>
            </a:r>
          </a:p>
          <a:p>
            <a:pPr marL="285750"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Australia is a signatory to the </a:t>
            </a:r>
            <a:r>
              <a:rPr lang="en-US" dirty="0" smtClean="0">
                <a:latin typeface="Arial" panose="020B0604020202020204" pitchFamily="34" charset="0"/>
                <a:cs typeface="Arial" panose="020B0604020202020204" pitchFamily="34" charset="0"/>
              </a:rPr>
              <a:t>United Nations </a:t>
            </a:r>
            <a:r>
              <a:rPr lang="en-US" dirty="0">
                <a:latin typeface="Arial" panose="020B0604020202020204" pitchFamily="34" charset="0"/>
                <a:cs typeface="Arial" panose="020B0604020202020204" pitchFamily="34" charset="0"/>
              </a:rPr>
              <a:t>Convention which has meant that there has been a change in our laws. </a:t>
            </a:r>
            <a:endParaRPr lang="en-US" dirty="0" smtClean="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defRPr/>
            </a:pPr>
            <a:r>
              <a:rPr lang="en-US" dirty="0">
                <a:latin typeface="Arial" panose="020B0604020202020204" pitchFamily="34" charset="0"/>
                <a:cs typeface="Arial" panose="020B0604020202020204" pitchFamily="34" charset="0"/>
              </a:rPr>
              <a:t>This has led to Disability Reform. Next slide will talk about this…..</a:t>
            </a:r>
            <a:endParaRPr lang="en-AU"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BCBA550-8223-4DE9-BDFB-278978A39CF7}" type="slidenum">
              <a:rPr lang="en-AU" smtClean="0"/>
              <a:t>4</a:t>
            </a:fld>
            <a:endParaRPr lang="en-AU"/>
          </a:p>
        </p:txBody>
      </p:sp>
    </p:spTree>
    <p:extLst>
      <p:ext uri="{BB962C8B-B14F-4D97-AF65-F5344CB8AC3E}">
        <p14:creationId xmlns:p14="http://schemas.microsoft.com/office/powerpoint/2010/main" val="409891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strike="sngStrike" dirty="0" smtClean="0">
              <a:solidFill>
                <a:srgbClr val="FF000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latin typeface="Arial" panose="020B0604020202020204" pitchFamily="34" charset="0"/>
                <a:cs typeface="Arial" panose="020B0604020202020204" pitchFamily="34" charset="0"/>
              </a:rPr>
              <a:t>Nationally t</a:t>
            </a:r>
            <a:r>
              <a:rPr lang="en-US" b="0" dirty="0" smtClean="0">
                <a:latin typeface="Arial" panose="020B0604020202020204" pitchFamily="34" charset="0"/>
                <a:cs typeface="Arial" panose="020B0604020202020204" pitchFamily="34" charset="0"/>
              </a:rPr>
              <a:t>here are a range of Policies to support a change in the way we think about and work with people who have a disability. These include:</a:t>
            </a:r>
            <a:endParaRPr lang="en-US" dirty="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b="0" dirty="0" smtClean="0">
                <a:latin typeface="Arial" panose="020B0604020202020204" pitchFamily="34" charset="0"/>
                <a:cs typeface="Arial" panose="020B0604020202020204" pitchFamily="34" charset="0"/>
              </a:rPr>
              <a:t>National Disability Strategy</a:t>
            </a:r>
          </a:p>
          <a:p>
            <a:pPr marL="628650" lvl="1" indent="-1714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National Carers Strategy</a:t>
            </a:r>
            <a:endParaRPr lang="en-US" b="0" dirty="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defRPr/>
            </a:pPr>
            <a:r>
              <a:rPr lang="en-US" dirty="0" smtClean="0">
                <a:latin typeface="Arial" panose="020B0604020202020204" pitchFamily="34" charset="0"/>
                <a:cs typeface="Arial" panose="020B0604020202020204" pitchFamily="34" charset="0"/>
              </a:rPr>
              <a:t>NDIS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latin typeface="Arial" panose="020B0604020202020204" pitchFamily="34" charset="0"/>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latin typeface="Arial" panose="020B0604020202020204" pitchFamily="34" charset="0"/>
                <a:cs typeface="Arial" panose="020B0604020202020204" pitchFamily="34" charset="0"/>
              </a:rPr>
              <a:t>In 2014 in NSW the Disability Inclusion Act was passed, with a human –rights base. This has been a change from the previous disability legislation.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smtClean="0"/>
          </a:p>
          <a:p>
            <a:endParaRPr lang="en-AU" dirty="0"/>
          </a:p>
        </p:txBody>
      </p:sp>
      <p:sp>
        <p:nvSpPr>
          <p:cNvPr id="4" name="Slide Number Placeholder 3"/>
          <p:cNvSpPr>
            <a:spLocks noGrp="1"/>
          </p:cNvSpPr>
          <p:nvPr>
            <p:ph type="sldNum" sz="quarter" idx="10"/>
          </p:nvPr>
        </p:nvSpPr>
        <p:spPr/>
        <p:txBody>
          <a:bodyPr/>
          <a:lstStyle/>
          <a:p>
            <a:fld id="{4BCBA550-8223-4DE9-BDFB-278978A39CF7}" type="slidenum">
              <a:rPr lang="en-AU" smtClean="0"/>
              <a:t>5</a:t>
            </a:fld>
            <a:endParaRPr lang="en-AU"/>
          </a:p>
        </p:txBody>
      </p:sp>
    </p:spTree>
    <p:extLst>
      <p:ext uri="{BB962C8B-B14F-4D97-AF65-F5344CB8AC3E}">
        <p14:creationId xmlns:p14="http://schemas.microsoft.com/office/powerpoint/2010/main" val="392223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6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NSW Health has developed  the Disability Inclusion Action Plan (DIAP), which underpins all disability work in </a:t>
            </a:r>
            <a:r>
              <a:rPr lang="en-US" baseline="0" dirty="0" smtClean="0">
                <a:latin typeface="Arial" panose="020B0604020202020204" pitchFamily="34" charset="0"/>
                <a:cs typeface="Arial" panose="020B0604020202020204" pitchFamily="34" charset="0"/>
              </a:rPr>
              <a:t> NSW hospitals</a:t>
            </a:r>
            <a:r>
              <a:rPr lang="en-US" dirty="0" smtClean="0">
                <a:latin typeface="Arial" panose="020B0604020202020204" pitchFamily="34" charset="0"/>
                <a:cs typeface="Arial" panose="020B0604020202020204" pitchFamily="34" charset="0"/>
              </a:rPr>
              <a:t> and demonstrates  NSW </a:t>
            </a:r>
            <a:r>
              <a:rPr lang="en-US" dirty="0">
                <a:latin typeface="Arial" panose="020B0604020202020204" pitchFamily="34" charset="0"/>
                <a:cs typeface="Arial" panose="020B0604020202020204" pitchFamily="34" charset="0"/>
              </a:rPr>
              <a:t>Health commitment to </a:t>
            </a:r>
            <a:r>
              <a:rPr lang="en-US" dirty="0" smtClean="0">
                <a:latin typeface="Arial" panose="020B0604020202020204" pitchFamily="34" charset="0"/>
                <a:cs typeface="Arial" panose="020B0604020202020204" pitchFamily="34" charset="0"/>
              </a:rPr>
              <a:t>The Act.</a:t>
            </a:r>
          </a:p>
          <a:p>
            <a:pPr marL="171450" indent="-171450">
              <a:spcAft>
                <a:spcPts val="600"/>
              </a:spcAft>
              <a:buFont typeface="Arial" panose="020B0604020202020204" pitchFamily="34" charset="0"/>
              <a:buChar char="•"/>
              <a:defRPr/>
            </a:pPr>
            <a:r>
              <a:rPr lang="en-US" baseline="0" dirty="0" smtClean="0">
                <a:latin typeface="Arial" panose="020B0604020202020204" pitchFamily="34" charset="0"/>
                <a:cs typeface="Arial" panose="020B0604020202020204" pitchFamily="34" charset="0"/>
              </a:rPr>
              <a:t>The aim of</a:t>
            </a:r>
            <a:r>
              <a:rPr lang="en-US" dirty="0" smtClean="0">
                <a:latin typeface="Arial" panose="020B0604020202020204" pitchFamily="34" charset="0"/>
                <a:cs typeface="Arial" panose="020B0604020202020204" pitchFamily="34" charset="0"/>
              </a:rPr>
              <a:t> the DIAP is to</a:t>
            </a:r>
            <a:r>
              <a:rPr lang="en-US" baseline="0" dirty="0" smtClean="0">
                <a:latin typeface="Arial" panose="020B0604020202020204" pitchFamily="34" charset="0"/>
                <a:cs typeface="Arial" panose="020B0604020202020204" pitchFamily="34" charset="0"/>
              </a:rPr>
              <a:t>: </a:t>
            </a:r>
          </a:p>
          <a:p>
            <a:pPr marL="628650" lvl="1" indent="-171450">
              <a:spcAft>
                <a:spcPts val="600"/>
              </a:spcAft>
              <a:buSzPct val="80000"/>
              <a:buFont typeface="Arial" panose="020B0604020202020204" pitchFamily="34" charset="0"/>
              <a:buChar char="•"/>
            </a:pPr>
            <a:r>
              <a:rPr lang="en-US" dirty="0" smtClean="0">
                <a:latin typeface="Arial" panose="020B0604020202020204" pitchFamily="34" charset="0"/>
                <a:cs typeface="Arial" panose="020B0604020202020204" pitchFamily="34" charset="0"/>
              </a:rPr>
              <a:t>Improve  to access to information, services and employment for people with disability</a:t>
            </a:r>
          </a:p>
          <a:p>
            <a:pPr marL="628650" lvl="1" indent="-171450">
              <a:spcAft>
                <a:spcPts val="600"/>
              </a:spcAft>
              <a:buSzPct val="80000"/>
              <a:buFont typeface="Arial" panose="020B0604020202020204" pitchFamily="34" charset="0"/>
              <a:buChar char="•"/>
            </a:pPr>
            <a:r>
              <a:rPr lang="en-US" dirty="0" smtClean="0">
                <a:latin typeface="Arial" panose="020B0604020202020204" pitchFamily="34" charset="0"/>
                <a:cs typeface="Arial" panose="020B0604020202020204" pitchFamily="34" charset="0"/>
              </a:rPr>
              <a:t>Create  inclusive culture, </a:t>
            </a:r>
            <a:r>
              <a:rPr lang="en-US" dirty="0" err="1" smtClean="0">
                <a:latin typeface="Arial" panose="020B0604020202020204" pitchFamily="34" charset="0"/>
                <a:cs typeface="Arial" panose="020B0604020202020204" pitchFamily="34" charset="0"/>
              </a:rPr>
              <a:t>organisations</a:t>
            </a:r>
            <a:r>
              <a:rPr lang="en-US" dirty="0" smtClean="0">
                <a:latin typeface="Arial" panose="020B0604020202020204" pitchFamily="34" charset="0"/>
                <a:cs typeface="Arial" panose="020B0604020202020204" pitchFamily="34" charset="0"/>
              </a:rPr>
              <a:t> and communities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6</a:t>
            </a:fld>
            <a:endParaRPr lang="en-AU"/>
          </a:p>
        </p:txBody>
      </p:sp>
    </p:spTree>
    <p:extLst>
      <p:ext uri="{BB962C8B-B14F-4D97-AF65-F5344CB8AC3E}">
        <p14:creationId xmlns:p14="http://schemas.microsoft.com/office/powerpoint/2010/main" val="392223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171450" indent="-171450">
              <a:spcAft>
                <a:spcPts val="60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So, we need to consider why </a:t>
            </a:r>
            <a:r>
              <a:rPr lang="en-US" altLang="en-US" dirty="0">
                <a:latin typeface="Arial" panose="020B0604020202020204" pitchFamily="34" charset="0"/>
                <a:cs typeface="Arial" panose="020B0604020202020204" pitchFamily="34" charset="0"/>
              </a:rPr>
              <a:t>is it important to have this conversation? </a:t>
            </a:r>
          </a:p>
          <a:p>
            <a:pPr marL="171450" indent="-171450">
              <a:spcAft>
                <a:spcPts val="600"/>
              </a:spcAft>
              <a:buFont typeface="Arial" panose="020B0604020202020204" pitchFamily="34" charset="0"/>
              <a:buChar char="•"/>
              <a:defRPr/>
            </a:pPr>
            <a:r>
              <a:rPr lang="en-AU" dirty="0">
                <a:latin typeface="Arial" panose="020B0604020202020204" pitchFamily="34" charset="0"/>
                <a:cs typeface="Arial" panose="020B0604020202020204" pitchFamily="34" charset="0"/>
              </a:rPr>
              <a:t>Current research  demonstrates these facts about  people with </a:t>
            </a:r>
            <a:r>
              <a:rPr lang="en-AU" dirty="0" smtClean="0">
                <a:latin typeface="Arial" panose="020B0604020202020204" pitchFamily="34" charset="0"/>
                <a:cs typeface="Arial" panose="020B0604020202020204" pitchFamily="34" charset="0"/>
              </a:rPr>
              <a:t>Intellectual Disability, </a:t>
            </a:r>
            <a:r>
              <a:rPr lang="en-AU" dirty="0">
                <a:latin typeface="Arial" panose="020B0604020202020204" pitchFamily="34" charset="0"/>
                <a:cs typeface="Arial" panose="020B0604020202020204" pitchFamily="34" charset="0"/>
              </a:rPr>
              <a:t>and their health.</a:t>
            </a:r>
          </a:p>
          <a:p>
            <a:pPr marL="171450" indent="-171450">
              <a:spcAft>
                <a:spcPts val="600"/>
              </a:spcAft>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People </a:t>
            </a:r>
            <a:r>
              <a:rPr lang="en-US" altLang="en-US" dirty="0">
                <a:latin typeface="Arial" panose="020B0604020202020204" pitchFamily="34" charset="0"/>
                <a:cs typeface="Arial" panose="020B0604020202020204" pitchFamily="34" charset="0"/>
              </a:rPr>
              <a:t>with Intellectual disability </a:t>
            </a:r>
            <a:r>
              <a:rPr lang="en-US" altLang="en-US" dirty="0" smtClean="0">
                <a:latin typeface="Arial" panose="020B0604020202020204" pitchFamily="34" charset="0"/>
                <a:cs typeface="Arial" panose="020B0604020202020204" pitchFamily="34" charset="0"/>
              </a:rPr>
              <a:t>have negative </a:t>
            </a:r>
            <a:r>
              <a:rPr lang="en-US" altLang="en-US" dirty="0">
                <a:latin typeface="Arial" panose="020B0604020202020204" pitchFamily="34" charset="0"/>
                <a:cs typeface="Arial" panose="020B0604020202020204" pitchFamily="34" charset="0"/>
              </a:rPr>
              <a:t>experiences and poor health outcomes when they go to hospital. </a:t>
            </a:r>
          </a:p>
          <a:p>
            <a:pPr marL="171450" indent="-171450">
              <a:spcAft>
                <a:spcPts val="600"/>
              </a:spcAft>
              <a:buFont typeface="Arial" panose="020B0604020202020204" pitchFamily="34" charset="0"/>
              <a:buChar char="•"/>
              <a:defRPr/>
            </a:pPr>
            <a:r>
              <a:rPr lang="en-US" altLang="en-US" i="1" dirty="0">
                <a:solidFill>
                  <a:srgbClr val="FF0000"/>
                </a:solidFill>
                <a:latin typeface="Arial" panose="020B0604020202020204" pitchFamily="34" charset="0"/>
                <a:cs typeface="Arial" panose="020B0604020202020204" pitchFamily="34" charset="0"/>
              </a:rPr>
              <a:t>If you have a short story that illustrates adverse outcome use it here. </a:t>
            </a:r>
          </a:p>
          <a:p>
            <a:pPr marL="0" lvl="1">
              <a:spcAft>
                <a:spcPts val="600"/>
              </a:spcAft>
              <a:defRPr/>
            </a:pPr>
            <a:r>
              <a:rPr lang="en-AU" altLang="en-US" i="1" dirty="0" smtClean="0">
                <a:latin typeface="Arial" panose="020B0604020202020204" pitchFamily="34" charset="0"/>
                <a:cs typeface="Arial" panose="020B0604020202020204" pitchFamily="34" charset="0"/>
              </a:rPr>
              <a:t>Evidence is available in the NDS </a:t>
            </a:r>
            <a:r>
              <a:rPr lang="en-AU" altLang="en-US" i="1" dirty="0">
                <a:latin typeface="Arial" panose="020B0604020202020204" pitchFamily="34" charset="0"/>
                <a:cs typeface="Arial" panose="020B0604020202020204" pitchFamily="34" charset="0"/>
              </a:rPr>
              <a:t>Background Paper People with disability and hospitalisation: Challenges and opportunities in NSW, produced by the National Disability Services NSW in April 2014. </a:t>
            </a:r>
            <a:r>
              <a:rPr lang="en-AU" altLang="en-US" i="1" dirty="0">
                <a:latin typeface="Arial" panose="020B0604020202020204" pitchFamily="34" charset="0"/>
                <a:cs typeface="Arial" panose="020B0604020202020204" pitchFamily="34" charset="0"/>
                <a:hlinkClick r:id="rId3"/>
              </a:rPr>
              <a:t>http://www.aci.health.nsw.gov.au/__</a:t>
            </a:r>
            <a:r>
              <a:rPr lang="en-AU" altLang="en-US" i="1" dirty="0" smtClean="0">
                <a:latin typeface="Arial" panose="020B0604020202020204" pitchFamily="34" charset="0"/>
                <a:cs typeface="Arial" panose="020B0604020202020204" pitchFamily="34" charset="0"/>
                <a:hlinkClick r:id="rId3"/>
              </a:rPr>
              <a:t>data/assets/pdf_file/0007/307159/NSW_Hospitalisation_background_paper_final.pdf</a:t>
            </a:r>
            <a:r>
              <a:rPr lang="en-AU" altLang="en-US" i="1" dirty="0" smtClean="0">
                <a:latin typeface="Arial" panose="020B0604020202020204" pitchFamily="34" charset="0"/>
                <a:cs typeface="Arial" panose="020B0604020202020204" pitchFamily="34" charset="0"/>
              </a:rPr>
              <a:t> </a:t>
            </a:r>
            <a:endParaRPr lang="en-AU" altLang="en-US" i="1" dirty="0">
              <a:latin typeface="Arial" panose="020B0604020202020204" pitchFamily="34" charset="0"/>
              <a:cs typeface="Arial" panose="020B0604020202020204" pitchFamily="34" charset="0"/>
            </a:endParaRPr>
          </a:p>
          <a:p>
            <a:pPr>
              <a:defRPr/>
            </a:pPr>
            <a:r>
              <a:rPr lang="en-US" altLang="en-US" sz="1400" dirty="0" smtClean="0"/>
              <a:t> </a:t>
            </a:r>
            <a:endParaRPr lang="en-US" altLang="en-US" sz="1400" dirty="0"/>
          </a:p>
        </p:txBody>
      </p:sp>
      <p:sp>
        <p:nvSpPr>
          <p:cNvPr id="4" name="Slide Number Placeholder 3"/>
          <p:cNvSpPr>
            <a:spLocks noGrp="1"/>
          </p:cNvSpPr>
          <p:nvPr>
            <p:ph type="sldNum" sz="quarter" idx="10"/>
          </p:nvPr>
        </p:nvSpPr>
        <p:spPr/>
        <p:txBody>
          <a:bodyPr/>
          <a:lstStyle/>
          <a:p>
            <a:fld id="{4BCBA550-8223-4DE9-BDFB-278978A39CF7}" type="slidenum">
              <a:rPr lang="en-AU" smtClean="0"/>
              <a:t>7</a:t>
            </a:fld>
            <a:endParaRPr lang="en-AU"/>
          </a:p>
        </p:txBody>
      </p:sp>
    </p:spTree>
    <p:extLst>
      <p:ext uri="{BB962C8B-B14F-4D97-AF65-F5344CB8AC3E}">
        <p14:creationId xmlns:p14="http://schemas.microsoft.com/office/powerpoint/2010/main" val="243440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AU" dirty="0" smtClean="0">
                <a:latin typeface="Arial" panose="020B0604020202020204" pitchFamily="34" charset="0"/>
                <a:cs typeface="Arial" panose="020B0604020202020204" pitchFamily="34" charset="0"/>
              </a:rPr>
              <a:t>The NSW </a:t>
            </a:r>
            <a:r>
              <a:rPr lang="en-AU" dirty="0">
                <a:latin typeface="Arial" panose="020B0604020202020204" pitchFamily="34" charset="0"/>
                <a:cs typeface="Arial" panose="020B0604020202020204" pitchFamily="34" charset="0"/>
              </a:rPr>
              <a:t>O</a:t>
            </a:r>
            <a:r>
              <a:rPr lang="en-AU" dirty="0" smtClean="0">
                <a:latin typeface="Arial" panose="020B0604020202020204" pitchFamily="34" charset="0"/>
                <a:cs typeface="Arial" panose="020B0604020202020204" pitchFamily="34" charset="0"/>
              </a:rPr>
              <a:t>mbudsman is required by legislation to regularly review all deaths of people with disability living in supported accommodation. </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 most recent review of reportable deaths, of the 239 people who died, identified these statistics.</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There were many recommendations for addressing some of the issues identified, and the A2D Together Folder has met some of these recommendations.</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These findings are also supported by research conducted</a:t>
            </a:r>
            <a:r>
              <a:rPr lang="en-AU" baseline="0" dirty="0" smtClean="0">
                <a:latin typeface="Arial" panose="020B0604020202020204" pitchFamily="34" charset="0"/>
                <a:cs typeface="Arial" panose="020B0604020202020204" pitchFamily="34" charset="0"/>
              </a:rPr>
              <a:t> by Professor Trollor at the UNSW ( </a:t>
            </a:r>
            <a:r>
              <a:rPr lang="nl-NL" b="1" dirty="0" smtClean="0">
                <a:solidFill>
                  <a:srgbClr val="4D92BC"/>
                </a:solidFill>
                <a:latin typeface="Merriweather"/>
                <a:hlinkClick r:id="rId3"/>
              </a:rPr>
              <a:t>BMJ </a:t>
            </a:r>
            <a:r>
              <a:rPr lang="nl-NL" b="1" dirty="0">
                <a:solidFill>
                  <a:srgbClr val="4D92BC"/>
                </a:solidFill>
                <a:latin typeface="Merriweather"/>
                <a:hlinkClick r:id="rId3"/>
              </a:rPr>
              <a:t>Open (2017: Vol 7, Issue 2.) </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8</a:t>
            </a:fld>
            <a:endParaRPr lang="en-AU"/>
          </a:p>
        </p:txBody>
      </p:sp>
    </p:spTree>
    <p:extLst>
      <p:ext uri="{BB962C8B-B14F-4D97-AF65-F5344CB8AC3E}">
        <p14:creationId xmlns:p14="http://schemas.microsoft.com/office/powerpoint/2010/main" val="243440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The Ombudsman's </a:t>
            </a:r>
            <a:r>
              <a:rPr lang="en-AU" dirty="0">
                <a:latin typeface="Arial" panose="020B0604020202020204" pitchFamily="34" charset="0"/>
                <a:cs typeface="Arial" panose="020B0604020202020204" pitchFamily="34" charset="0"/>
              </a:rPr>
              <a:t>R</a:t>
            </a:r>
            <a:r>
              <a:rPr lang="en-AU" dirty="0" smtClean="0">
                <a:latin typeface="Arial" panose="020B0604020202020204" pitchFamily="34" charset="0"/>
                <a:cs typeface="Arial" panose="020B0604020202020204" pitchFamily="34" charset="0"/>
              </a:rPr>
              <a:t>eview identified these as the 5 leading causes of death. </a:t>
            </a:r>
            <a:r>
              <a:rPr lang="en-AU" dirty="0">
                <a:latin typeface="Arial" panose="020B0604020202020204" pitchFamily="34" charset="0"/>
                <a:cs typeface="Arial" panose="020B0604020202020204" pitchFamily="34" charset="0"/>
                <a:hlinkClick r:id="rId3"/>
              </a:rPr>
              <a:t>https://</a:t>
            </a:r>
            <a:r>
              <a:rPr lang="en-AU" dirty="0" smtClean="0">
                <a:latin typeface="Arial" panose="020B0604020202020204" pitchFamily="34" charset="0"/>
                <a:cs typeface="Arial" panose="020B0604020202020204" pitchFamily="34" charset="0"/>
                <a:hlinkClick r:id="rId3"/>
              </a:rPr>
              <a:t>www.ombo.nsw.gov.au/news-and-publications/publications/annual-reports/reviewable-deaths-vol-1/report-of-reviewable-deaths-in-2012-and-2013-volume-2-deaths-of-people-with-disabilities-in-care</a:t>
            </a:r>
            <a:r>
              <a:rPr lang="en-AU" dirty="0" smtClean="0">
                <a:latin typeface="Arial" panose="020B0604020202020204" pitchFamily="34" charset="0"/>
                <a:cs typeface="Arial" panose="020B0604020202020204" pitchFamily="34" charset="0"/>
              </a:rPr>
              <a:t> </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Some of these preventable deaths reflect the low levels of screening  e.g. for breast and cervical cancer.</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In our experience in this Local Health District, choking is a very common risk for many of the residents of group homes.</a:t>
            </a:r>
          </a:p>
          <a:p>
            <a:pPr marL="171450" indent="-171450">
              <a:spcAft>
                <a:spcPts val="600"/>
              </a:spcAft>
              <a:buFont typeface="Arial" panose="020B0604020202020204" pitchFamily="34" charset="0"/>
              <a:buChar char="•"/>
            </a:pPr>
            <a:r>
              <a:rPr lang="en-AU" dirty="0" smtClean="0">
                <a:latin typeface="Arial" panose="020B0604020202020204" pitchFamily="34" charset="0"/>
                <a:cs typeface="Arial" panose="020B0604020202020204" pitchFamily="34" charset="0"/>
              </a:rPr>
              <a:t>Many of the residents have meal management plans to help ensure their safety.</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BCBA550-8223-4DE9-BDFB-278978A39CF7}" type="slidenum">
              <a:rPr lang="en-AU" smtClean="0"/>
              <a:t>9</a:t>
            </a:fld>
            <a:endParaRPr lang="en-AU"/>
          </a:p>
        </p:txBody>
      </p:sp>
    </p:spTree>
    <p:extLst>
      <p:ext uri="{BB962C8B-B14F-4D97-AF65-F5344CB8AC3E}">
        <p14:creationId xmlns:p14="http://schemas.microsoft.com/office/powerpoint/2010/main" val="38037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43255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217552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1585246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68447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06102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6466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648456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00602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9829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17367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13271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1231930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084867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49389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26643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19788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705087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00741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30052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731557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70491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7474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0EA93-54EC-45B6-AC9F-297946FBCDB5}" type="datetimeFigureOut">
              <a:rPr lang="en-AU" smtClean="0"/>
              <a:t>27/09/2017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665596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0296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20855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4867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67984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55509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32699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620506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06716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527675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98981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480EA93-54EC-45B6-AC9F-297946FBCDB5}"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6801526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39309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681779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6322928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96823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38559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168443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0929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70"/>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1" y="45894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4712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457689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4020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480EA93-54EC-45B6-AC9F-297946FBCDB5}" type="datetimeFigureOut">
              <a:rPr lang="en-AU" smtClean="0"/>
              <a:t>27/09/2017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3413034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1439136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6226602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935060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5880137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0684457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405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480EA93-54EC-45B6-AC9F-297946FBCDB5}" type="datetimeFigureOut">
              <a:rPr lang="en-AU" smtClean="0"/>
              <a:t>27/09/2017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81309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80EA93-54EC-45B6-AC9F-297946FBCDB5}" type="datetimeFigureOut">
              <a:rPr lang="en-AU" smtClean="0"/>
              <a:t>27/09/2017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356347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122615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80EA93-54EC-45B6-AC9F-297946FBCDB5}" type="datetimeFigureOut">
              <a:rPr lang="en-AU" smtClean="0"/>
              <a:t>27/09/2017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8C6B82D-ECFE-4DB9-BCC2-19033A43B601}" type="slidenum">
              <a:rPr lang="en-AU" smtClean="0"/>
              <a:t>‹#›</a:t>
            </a:fld>
            <a:endParaRPr lang="en-AU"/>
          </a:p>
        </p:txBody>
      </p:sp>
    </p:spTree>
    <p:extLst>
      <p:ext uri="{BB962C8B-B14F-4D97-AF65-F5344CB8AC3E}">
        <p14:creationId xmlns:p14="http://schemas.microsoft.com/office/powerpoint/2010/main" val="417154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0EA93-54EC-45B6-AC9F-297946FBCDB5}" type="datetimeFigureOut">
              <a:rPr lang="en-AU" smtClean="0"/>
              <a:t>27/09/2017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6B82D-ECFE-4DB9-BCC2-19033A43B601}" type="slidenum">
              <a:rPr lang="en-AU" smtClean="0"/>
              <a:t>‹#›</a:t>
            </a:fld>
            <a:endParaRPr lang="en-AU"/>
          </a:p>
        </p:txBody>
      </p:sp>
    </p:spTree>
    <p:extLst>
      <p:ext uri="{BB962C8B-B14F-4D97-AF65-F5344CB8AC3E}">
        <p14:creationId xmlns:p14="http://schemas.microsoft.com/office/powerpoint/2010/main" val="112804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1479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160134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519026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0EA93-54EC-45B6-AC9F-297946FBCDB5}" type="datetimeFigureOut">
              <a:rPr lang="en-AU" smtClean="0">
                <a:solidFill>
                  <a:prstClr val="black">
                    <a:tint val="75000"/>
                  </a:prstClr>
                </a:solidFill>
              </a:rPr>
              <a:pPr/>
              <a:t>27/09/2017</a:t>
            </a:fld>
            <a:endParaRPr lang="en-AU">
              <a:solidFill>
                <a:prstClr val="black">
                  <a:tint val="75000"/>
                </a:prstClr>
              </a:solidFill>
            </a:endParaRPr>
          </a:p>
        </p:txBody>
      </p:sp>
      <p:sp>
        <p:nvSpPr>
          <p:cNvPr id="5" name="Footer Placeholder 4"/>
          <p:cNvSpPr>
            <a:spLocks noGrp="1"/>
          </p:cNvSpPr>
          <p:nvPr>
            <p:ph type="ftr" sz="quarter" idx="3"/>
          </p:nvPr>
        </p:nvSpPr>
        <p:spPr>
          <a:xfrm>
            <a:off x="4038600" y="63563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8610600" y="63563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C6B82D-ECFE-4DB9-BCC2-19033A43B601}"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2278423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46.xml"/><Relationship Id="rId6" Type="http://schemas.openxmlformats.org/officeDocument/2006/relationships/hyperlink" Target="http://www.idhealtheducation.edu.au/" TargetMode="External"/><Relationship Id="rId5" Type="http://schemas.openxmlformats.org/officeDocument/2006/relationships/hyperlink" Target="http://www.elearn.com.au/adhc/goodtogreat" TargetMode="External"/><Relationship Id="rId4" Type="http://schemas.openxmlformats.org/officeDocument/2006/relationships/hyperlink" Target="http://www.a2d.healthcar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16251" y="2975674"/>
            <a:ext cx="9144000" cy="2076773"/>
          </a:xfrm>
        </p:spPr>
        <p:txBody>
          <a:bodyPr>
            <a:normAutofit fontScale="90000"/>
          </a:bodyPr>
          <a:lstStyle/>
          <a:p>
            <a:r>
              <a:rPr lang="en-US" altLang="en-US" b="1" dirty="0" smtClean="0">
                <a:solidFill>
                  <a:srgbClr val="002663"/>
                </a:solidFill>
              </a:rPr>
              <a:t/>
            </a:r>
            <a:br>
              <a:rPr lang="en-US" altLang="en-US" b="1" dirty="0" smtClean="0">
                <a:solidFill>
                  <a:srgbClr val="002663"/>
                </a:solidFill>
              </a:rPr>
            </a:br>
            <a:r>
              <a:rPr lang="en-US" altLang="en-US" b="1" dirty="0">
                <a:solidFill>
                  <a:srgbClr val="002663"/>
                </a:solidFill>
              </a:rPr>
              <a:t/>
            </a:r>
            <a:br>
              <a:rPr lang="en-US" altLang="en-US" b="1" dirty="0">
                <a:solidFill>
                  <a:srgbClr val="002663"/>
                </a:solidFill>
              </a:rPr>
            </a:br>
            <a:r>
              <a:rPr lang="en-US" altLang="en-US" b="1" dirty="0" smtClean="0">
                <a:solidFill>
                  <a:srgbClr val="002663"/>
                </a:solidFill>
              </a:rPr>
              <a:t/>
            </a:r>
            <a:br>
              <a:rPr lang="en-US" altLang="en-US" b="1" dirty="0" smtClean="0">
                <a:solidFill>
                  <a:srgbClr val="002663"/>
                </a:solidFill>
              </a:rPr>
            </a:br>
            <a:r>
              <a:rPr lang="en-US" altLang="en-US" b="1" dirty="0">
                <a:solidFill>
                  <a:srgbClr val="002663"/>
                </a:solidFill>
              </a:rPr>
              <a:t/>
            </a:r>
            <a:br>
              <a:rPr lang="en-US" altLang="en-US" b="1" dirty="0">
                <a:solidFill>
                  <a:srgbClr val="002663"/>
                </a:solidFill>
              </a:rPr>
            </a:br>
            <a:r>
              <a:rPr lang="en-US" altLang="en-US" b="1" dirty="0" smtClean="0">
                <a:solidFill>
                  <a:srgbClr val="002663"/>
                </a:solidFill>
              </a:rPr>
              <a:t/>
            </a:r>
            <a:br>
              <a:rPr lang="en-US" altLang="en-US" b="1" dirty="0" smtClean="0">
                <a:solidFill>
                  <a:srgbClr val="002663"/>
                </a:solidFill>
              </a:rPr>
            </a:br>
            <a:r>
              <a:rPr lang="en-US" altLang="en-US" dirty="0" smtClean="0"/>
              <a:t>Admission2Discharge Together </a:t>
            </a:r>
            <a:r>
              <a:rPr lang="en-US" altLang="en-US" dirty="0">
                <a:solidFill>
                  <a:srgbClr val="002663"/>
                </a:solidFill>
              </a:rPr>
              <a:t/>
            </a:r>
            <a:br>
              <a:rPr lang="en-US" altLang="en-US" dirty="0">
                <a:solidFill>
                  <a:srgbClr val="002663"/>
                </a:solidFill>
              </a:rPr>
            </a:br>
            <a:endParaRPr lang="en-AU" dirty="0"/>
          </a:p>
        </p:txBody>
      </p:sp>
      <p:sp>
        <p:nvSpPr>
          <p:cNvPr id="3" name="Subtitle 2"/>
          <p:cNvSpPr>
            <a:spLocks noGrp="1"/>
          </p:cNvSpPr>
          <p:nvPr>
            <p:ph type="subTitle" idx="1"/>
          </p:nvPr>
        </p:nvSpPr>
        <p:spPr>
          <a:xfrm>
            <a:off x="1523999" y="4919240"/>
            <a:ext cx="9543393" cy="1620455"/>
          </a:xfrm>
        </p:spPr>
        <p:txBody>
          <a:bodyPr>
            <a:normAutofit/>
          </a:bodyPr>
          <a:lstStyle/>
          <a:p>
            <a:r>
              <a:rPr lang="en-AU" sz="3000" dirty="0" smtClean="0"/>
              <a:t>Improving </a:t>
            </a:r>
            <a:r>
              <a:rPr lang="en-AU" sz="3000" dirty="0"/>
              <a:t>the hospital </a:t>
            </a:r>
            <a:r>
              <a:rPr lang="en-AU" sz="3000" dirty="0" smtClean="0"/>
              <a:t>journey </a:t>
            </a:r>
            <a:r>
              <a:rPr lang="en-AU" sz="3000" dirty="0"/>
              <a:t>for people with </a:t>
            </a:r>
            <a:r>
              <a:rPr lang="en-AU" sz="3000" dirty="0" smtClean="0"/>
              <a:t>Disability</a:t>
            </a:r>
            <a:endParaRPr lang="en-US" altLang="en-US" sz="3000" b="1" dirty="0" smtClean="0">
              <a:solidFill>
                <a:srgbClr val="002663"/>
              </a:solidFill>
            </a:endParaRPr>
          </a:p>
          <a:p>
            <a:pPr algn="r"/>
            <a:endParaRPr lang="en-US" sz="2000" b="1" dirty="0" smtClean="0">
              <a:solidFill>
                <a:srgbClr val="002663"/>
              </a:solidFill>
            </a:endParaRPr>
          </a:p>
          <a:p>
            <a:pPr algn="r"/>
            <a:endParaRPr lang="en-AU" sz="2000" b="1" dirty="0"/>
          </a:p>
        </p:txBody>
      </p:sp>
    </p:spTree>
    <p:extLst>
      <p:ext uri="{BB962C8B-B14F-4D97-AF65-F5344CB8AC3E}">
        <p14:creationId xmlns:p14="http://schemas.microsoft.com/office/powerpoint/2010/main" val="120851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95870" y="1665682"/>
            <a:ext cx="10922406" cy="3123932"/>
          </a:xfrm>
          <a:prstGeom prst="rect">
            <a:avLst/>
          </a:prstGeom>
        </p:spPr>
        <p:txBody>
          <a:bodyPr wrap="square">
            <a:spAutoFit/>
          </a:bodyPr>
          <a:lstStyle/>
          <a:p>
            <a:pPr marL="457200" indent="-457200">
              <a:spcAft>
                <a:spcPts val="600"/>
              </a:spcAft>
              <a:buFont typeface="Arial" panose="020B0604020202020204" pitchFamily="34" charset="0"/>
              <a:buChar char="•"/>
              <a:defRPr/>
            </a:pPr>
            <a:r>
              <a:rPr lang="en-GB" sz="3200" dirty="0" smtClean="0"/>
              <a:t>Multiple </a:t>
            </a:r>
            <a:r>
              <a:rPr lang="en-GB" sz="3200" dirty="0"/>
              <a:t>risk factors </a:t>
            </a:r>
            <a:r>
              <a:rPr lang="en-GB" sz="3200" dirty="0" smtClean="0"/>
              <a:t>include:</a:t>
            </a:r>
          </a:p>
          <a:p>
            <a:pPr marL="1257300" lvl="2" indent="-342900">
              <a:spcAft>
                <a:spcPts val="600"/>
              </a:spcAft>
              <a:buFont typeface="Arial" panose="020B0604020202020204" pitchFamily="34" charset="0"/>
              <a:buChar char="•"/>
              <a:defRPr/>
            </a:pPr>
            <a:r>
              <a:rPr lang="en-GB" sz="2800" dirty="0" smtClean="0"/>
              <a:t>swallowing difficulties</a:t>
            </a:r>
          </a:p>
          <a:p>
            <a:pPr marL="1257300" lvl="2" indent="-342900">
              <a:spcAft>
                <a:spcPts val="600"/>
              </a:spcAft>
              <a:buFont typeface="Arial" panose="020B0604020202020204" pitchFamily="34" charset="0"/>
              <a:buChar char="•"/>
              <a:defRPr/>
            </a:pPr>
            <a:r>
              <a:rPr lang="en-GB" sz="2800" dirty="0" smtClean="0"/>
              <a:t>reliance </a:t>
            </a:r>
            <a:r>
              <a:rPr lang="en-GB" sz="2800" dirty="0"/>
              <a:t>on others for assistance with </a:t>
            </a:r>
            <a:r>
              <a:rPr lang="en-GB" sz="2800" dirty="0" smtClean="0"/>
              <a:t>meals</a:t>
            </a:r>
          </a:p>
          <a:p>
            <a:pPr marL="1257300" lvl="2" indent="-342900">
              <a:spcAft>
                <a:spcPts val="600"/>
              </a:spcAft>
              <a:buFont typeface="Arial" panose="020B0604020202020204" pitchFamily="34" charset="0"/>
              <a:buChar char="•"/>
              <a:defRPr/>
            </a:pPr>
            <a:r>
              <a:rPr lang="en-GB" sz="2800" dirty="0" smtClean="0"/>
              <a:t>mobility problems </a:t>
            </a:r>
            <a:endParaRPr lang="en-GB" dirty="0" smtClean="0"/>
          </a:p>
          <a:p>
            <a:pPr marL="457200" indent="-457200">
              <a:spcBef>
                <a:spcPts val="600"/>
              </a:spcBef>
              <a:buFont typeface="Arial" panose="020B0604020202020204" pitchFamily="34" charset="0"/>
              <a:buChar char="•"/>
              <a:defRPr/>
            </a:pPr>
            <a:r>
              <a:rPr lang="en-GB" sz="2800" dirty="0" smtClean="0">
                <a:solidFill>
                  <a:srgbClr val="FF0000"/>
                </a:solidFill>
              </a:rPr>
              <a:t>Respiratory </a:t>
            </a:r>
            <a:r>
              <a:rPr lang="en-GB" sz="2800" dirty="0">
                <a:solidFill>
                  <a:srgbClr val="FF0000"/>
                </a:solidFill>
              </a:rPr>
              <a:t>diseases accounted for a higher proportion of deaths in 2012 and 2013 than </a:t>
            </a:r>
            <a:r>
              <a:rPr lang="en-GB" sz="2800" dirty="0" smtClean="0">
                <a:solidFill>
                  <a:srgbClr val="FF0000"/>
                </a:solidFill>
              </a:rPr>
              <a:t>previously. </a:t>
            </a:r>
            <a:endParaRPr lang="en-AU" sz="2800" dirty="0">
              <a:solidFill>
                <a:srgbClr val="FF0000"/>
              </a:solidFill>
            </a:endParaRPr>
          </a:p>
        </p:txBody>
      </p:sp>
      <p:sp>
        <p:nvSpPr>
          <p:cNvPr id="6" name="Title 1"/>
          <p:cNvSpPr>
            <a:spLocks noGrp="1"/>
          </p:cNvSpPr>
          <p:nvPr>
            <p:ph type="title"/>
          </p:nvPr>
        </p:nvSpPr>
        <p:spPr>
          <a:xfrm>
            <a:off x="838200" y="365125"/>
            <a:ext cx="10515600" cy="1325563"/>
          </a:xfrm>
        </p:spPr>
        <p:txBody>
          <a:bodyPr/>
          <a:lstStyle/>
          <a:p>
            <a:pPr algn="ctr"/>
            <a:r>
              <a:rPr lang="en-US" altLang="en-US" b="1" dirty="0" smtClean="0"/>
              <a:t>Respiratory Diseases </a:t>
            </a:r>
            <a:endParaRPr lang="en-AU" dirty="0"/>
          </a:p>
        </p:txBody>
      </p:sp>
    </p:spTree>
    <p:extLst>
      <p:ext uri="{BB962C8B-B14F-4D97-AF65-F5344CB8AC3E}">
        <p14:creationId xmlns:p14="http://schemas.microsoft.com/office/powerpoint/2010/main" val="24615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altLang="en-US" b="1" dirty="0" smtClean="0"/>
              <a:t> Other factors </a:t>
            </a:r>
            <a:r>
              <a:rPr lang="en-AU" altLang="en-US" b="1" dirty="0"/>
              <a:t>impacting quality patient care</a:t>
            </a:r>
            <a:endParaRPr lang="en-AU" dirty="0"/>
          </a:p>
        </p:txBody>
      </p:sp>
      <p:sp>
        <p:nvSpPr>
          <p:cNvPr id="3" name="Content Placeholder 2"/>
          <p:cNvSpPr>
            <a:spLocks noGrp="1"/>
          </p:cNvSpPr>
          <p:nvPr>
            <p:ph idx="1"/>
          </p:nvPr>
        </p:nvSpPr>
        <p:spPr/>
        <p:txBody>
          <a:bodyPr/>
          <a:lstStyle/>
          <a:p>
            <a:pPr>
              <a:buSzPct val="80000"/>
              <a:defRPr/>
            </a:pPr>
            <a:r>
              <a:rPr lang="en-US" altLang="en-US" dirty="0"/>
              <a:t>Limited knowledge of the rights of the person</a:t>
            </a:r>
          </a:p>
          <a:p>
            <a:pPr>
              <a:buSzPct val="80000"/>
              <a:defRPr/>
            </a:pPr>
            <a:r>
              <a:rPr lang="en-US" altLang="en-US" dirty="0"/>
              <a:t>Limited understanding of person’s specific needs </a:t>
            </a:r>
          </a:p>
          <a:p>
            <a:pPr>
              <a:buSzPct val="80000"/>
              <a:defRPr/>
            </a:pPr>
            <a:r>
              <a:rPr lang="en-US" altLang="en-US" dirty="0"/>
              <a:t>Faulty perceptions and attitudes such as</a:t>
            </a:r>
            <a:r>
              <a:rPr lang="en-US" altLang="en-US" dirty="0" smtClean="0"/>
              <a:t>:</a:t>
            </a:r>
          </a:p>
          <a:p>
            <a:pPr marL="0" indent="0">
              <a:buSzPct val="80000"/>
              <a:buNone/>
              <a:defRPr/>
            </a:pPr>
            <a:endParaRPr lang="en-US" altLang="en-US" dirty="0"/>
          </a:p>
          <a:p>
            <a:pPr marL="400050" lvl="1" indent="0">
              <a:buSzPct val="80000"/>
              <a:buNone/>
              <a:defRPr/>
            </a:pPr>
            <a:endParaRPr lang="en-US" altLang="en-US" i="1" dirty="0">
              <a:solidFill>
                <a:srgbClr val="FF0000"/>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5480" y="1916281"/>
            <a:ext cx="2585545" cy="94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6740769" y="3399691"/>
            <a:ext cx="4513385" cy="1664677"/>
          </a:xfrm>
          <a:prstGeom prst="wedgeRoundRectCallout">
            <a:avLst>
              <a:gd name="adj1" fmla="val -91367"/>
              <a:gd name="adj2" fmla="val -54401"/>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i="1" dirty="0" smtClean="0">
                <a:solidFill>
                  <a:srgbClr val="FF0000"/>
                </a:solidFill>
              </a:rPr>
              <a:t>“People </a:t>
            </a:r>
            <a:r>
              <a:rPr lang="en-US" altLang="en-US" sz="2400" i="1" dirty="0">
                <a:solidFill>
                  <a:srgbClr val="FF0000"/>
                </a:solidFill>
              </a:rPr>
              <a:t>with intellectual disability are unaware of what’s going on </a:t>
            </a:r>
            <a:r>
              <a:rPr lang="en-US" altLang="en-US" sz="2400" i="1" dirty="0" smtClean="0">
                <a:solidFill>
                  <a:srgbClr val="FF0000"/>
                </a:solidFill>
              </a:rPr>
              <a:t>around them”</a:t>
            </a:r>
            <a:endParaRPr lang="en-AU" sz="2400" dirty="0"/>
          </a:p>
        </p:txBody>
      </p:sp>
      <p:sp>
        <p:nvSpPr>
          <p:cNvPr id="6" name="Cloud Callout 5"/>
          <p:cNvSpPr/>
          <p:nvPr/>
        </p:nvSpPr>
        <p:spPr>
          <a:xfrm>
            <a:off x="926124" y="3833446"/>
            <a:ext cx="3622431" cy="1770185"/>
          </a:xfrm>
          <a:prstGeom prst="cloudCallout">
            <a:avLst>
              <a:gd name="adj1" fmla="val 31508"/>
              <a:gd name="adj2" fmla="val -79319"/>
            </a:avLst>
          </a:prstGeom>
          <a:solidFill>
            <a:srgbClr val="B5F4F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dirty="0">
                <a:solidFill>
                  <a:srgbClr val="FF0000"/>
                </a:solidFill>
              </a:rPr>
              <a:t>“They don’t matter “</a:t>
            </a:r>
          </a:p>
          <a:p>
            <a:pPr algn="ctr"/>
            <a:endParaRPr lang="en-AU" dirty="0"/>
          </a:p>
        </p:txBody>
      </p:sp>
    </p:spTree>
    <p:extLst>
      <p:ext uri="{BB962C8B-B14F-4D97-AF65-F5344CB8AC3E}">
        <p14:creationId xmlns:p14="http://schemas.microsoft.com/office/powerpoint/2010/main" val="3101935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t>Residents living in supported accommodation</a:t>
            </a:r>
            <a:endParaRPr lang="en-AU" dirty="0"/>
          </a:p>
        </p:txBody>
      </p:sp>
      <p:sp>
        <p:nvSpPr>
          <p:cNvPr id="3" name="Content Placeholder 2"/>
          <p:cNvSpPr>
            <a:spLocks noGrp="1"/>
          </p:cNvSpPr>
          <p:nvPr>
            <p:ph idx="1"/>
          </p:nvPr>
        </p:nvSpPr>
        <p:spPr>
          <a:xfrm>
            <a:off x="826477" y="1907687"/>
            <a:ext cx="10527323" cy="4351338"/>
          </a:xfrm>
        </p:spPr>
        <p:txBody>
          <a:bodyPr>
            <a:normAutofit/>
          </a:bodyPr>
          <a:lstStyle/>
          <a:p>
            <a:pPr>
              <a:spcBef>
                <a:spcPts val="600"/>
              </a:spcBef>
              <a:spcAft>
                <a:spcPts val="600"/>
              </a:spcAft>
              <a:buSzPct val="80000"/>
              <a:defRPr/>
            </a:pPr>
            <a:r>
              <a:rPr lang="en-US" altLang="en-US" dirty="0" smtClean="0"/>
              <a:t>As they age and it </a:t>
            </a:r>
            <a:r>
              <a:rPr lang="en-US" altLang="en-US" dirty="0"/>
              <a:t>is expected their health needs and </a:t>
            </a:r>
            <a:r>
              <a:rPr lang="en-US" altLang="en-US" dirty="0" smtClean="0"/>
              <a:t>admissions </a:t>
            </a:r>
            <a:r>
              <a:rPr lang="en-US" altLang="en-US" dirty="0"/>
              <a:t>to hospital will </a:t>
            </a:r>
            <a:r>
              <a:rPr lang="en-US" altLang="en-US" dirty="0" smtClean="0"/>
              <a:t>increase</a:t>
            </a:r>
          </a:p>
          <a:p>
            <a:pPr>
              <a:spcAft>
                <a:spcPts val="1200"/>
              </a:spcAft>
              <a:buSzPct val="80000"/>
              <a:defRPr/>
            </a:pPr>
            <a:r>
              <a:rPr lang="en-AU" dirty="0" smtClean="0"/>
              <a:t>Have </a:t>
            </a:r>
            <a:r>
              <a:rPr lang="en-AU" dirty="0"/>
              <a:t>unplanned admissions through the emergency  department(ED)</a:t>
            </a:r>
          </a:p>
          <a:p>
            <a:pPr>
              <a:spcAft>
                <a:spcPts val="1200"/>
              </a:spcAft>
              <a:buSzPct val="80000"/>
              <a:defRPr/>
            </a:pPr>
            <a:r>
              <a:rPr lang="en-AU" dirty="0" smtClean="0"/>
              <a:t>Have </a:t>
            </a:r>
            <a:r>
              <a:rPr lang="en-AU" dirty="0"/>
              <a:t>longer hospital stays and repeated admissions </a:t>
            </a:r>
          </a:p>
          <a:p>
            <a:pPr>
              <a:spcBef>
                <a:spcPts val="600"/>
              </a:spcBef>
              <a:spcAft>
                <a:spcPts val="600"/>
              </a:spcAft>
              <a:buSzPct val="80000"/>
              <a:defRPr/>
            </a:pPr>
            <a:r>
              <a:rPr lang="en-US" altLang="en-US" dirty="0" smtClean="0"/>
              <a:t>Disability </a:t>
            </a:r>
            <a:r>
              <a:rPr lang="en-US" altLang="en-US" dirty="0"/>
              <a:t>Support Staff (DSW) provide 24 hour support to residents. They are </a:t>
            </a:r>
            <a:r>
              <a:rPr lang="en-US" altLang="en-US" b="1" dirty="0">
                <a:solidFill>
                  <a:srgbClr val="FF0000"/>
                </a:solidFill>
              </a:rPr>
              <a:t>not medically trained</a:t>
            </a:r>
            <a:endParaRPr lang="en-AU" altLang="en-US" dirty="0">
              <a:solidFill>
                <a:srgbClr val="FF0000"/>
              </a:solidFill>
            </a:endParaRPr>
          </a:p>
          <a:p>
            <a:pPr marL="0" indent="0">
              <a:buNone/>
            </a:pPr>
            <a:endParaRPr lang="en-AU" dirty="0"/>
          </a:p>
        </p:txBody>
      </p:sp>
    </p:spTree>
    <p:extLst>
      <p:ext uri="{BB962C8B-B14F-4D97-AF65-F5344CB8AC3E}">
        <p14:creationId xmlns:p14="http://schemas.microsoft.com/office/powerpoint/2010/main" val="3607388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 Additional challenges in the hospital </a:t>
            </a:r>
            <a:r>
              <a:rPr lang="en-US" altLang="en-US" b="1" dirty="0" smtClean="0"/>
              <a:t>setting </a:t>
            </a:r>
            <a:endParaRPr lang="en-AU" dirty="0"/>
          </a:p>
        </p:txBody>
      </p:sp>
      <p:sp>
        <p:nvSpPr>
          <p:cNvPr id="3" name="Content Placeholder 2"/>
          <p:cNvSpPr>
            <a:spLocks noGrp="1"/>
          </p:cNvSpPr>
          <p:nvPr>
            <p:ph idx="1"/>
          </p:nvPr>
        </p:nvSpPr>
        <p:spPr>
          <a:xfrm>
            <a:off x="838200" y="1825625"/>
            <a:ext cx="6957646" cy="4351338"/>
          </a:xfrm>
        </p:spPr>
        <p:txBody>
          <a:bodyPr>
            <a:normAutofit/>
          </a:bodyPr>
          <a:lstStyle/>
          <a:p>
            <a:pPr>
              <a:buSzPct val="80000"/>
              <a:defRPr/>
            </a:pPr>
            <a:r>
              <a:rPr lang="en-US" altLang="en-US" sz="3000" dirty="0">
                <a:solidFill>
                  <a:srgbClr val="FF0000"/>
                </a:solidFill>
              </a:rPr>
              <a:t>Communication</a:t>
            </a:r>
            <a:r>
              <a:rPr lang="en-US" altLang="en-US" sz="3000" dirty="0"/>
              <a:t> </a:t>
            </a:r>
            <a:r>
              <a:rPr lang="en-US" altLang="en-US" sz="3000" dirty="0" smtClean="0"/>
              <a:t>barriers</a:t>
            </a:r>
            <a:endParaRPr lang="en-US" altLang="en-US" sz="3000" dirty="0"/>
          </a:p>
          <a:p>
            <a:pPr>
              <a:buSzPct val="80000"/>
              <a:defRPr/>
            </a:pPr>
            <a:r>
              <a:rPr lang="en-US" altLang="en-US" sz="3000" dirty="0">
                <a:solidFill>
                  <a:srgbClr val="FF0000"/>
                </a:solidFill>
              </a:rPr>
              <a:t>Complex</a:t>
            </a:r>
            <a:r>
              <a:rPr lang="en-US" altLang="en-US" sz="3000" dirty="0"/>
              <a:t> behaviors/mental </a:t>
            </a:r>
            <a:r>
              <a:rPr lang="en-US" altLang="en-US" sz="3000" dirty="0" smtClean="0"/>
              <a:t>illness</a:t>
            </a:r>
            <a:endParaRPr lang="en-US" altLang="en-US" sz="3000" dirty="0"/>
          </a:p>
          <a:p>
            <a:pPr>
              <a:buSzPct val="80000"/>
              <a:defRPr/>
            </a:pPr>
            <a:r>
              <a:rPr lang="en-US" altLang="en-US" sz="3000" dirty="0" smtClean="0">
                <a:solidFill>
                  <a:srgbClr val="FF0000"/>
                </a:solidFill>
              </a:rPr>
              <a:t>Fear </a:t>
            </a:r>
            <a:r>
              <a:rPr lang="en-US" altLang="en-US" sz="3000" dirty="0" smtClean="0"/>
              <a:t>and </a:t>
            </a:r>
            <a:r>
              <a:rPr lang="en-US" altLang="en-US" sz="3000" dirty="0" smtClean="0">
                <a:solidFill>
                  <a:srgbClr val="FF0000"/>
                </a:solidFill>
              </a:rPr>
              <a:t>anxiety</a:t>
            </a:r>
            <a:r>
              <a:rPr lang="en-US" altLang="en-US" sz="3000" dirty="0" smtClean="0"/>
              <a:t> in unfamiliar environments</a:t>
            </a:r>
            <a:endParaRPr lang="en-US" altLang="en-US" sz="3000" dirty="0"/>
          </a:p>
          <a:p>
            <a:pPr>
              <a:buSzPct val="80000"/>
              <a:defRPr/>
            </a:pPr>
            <a:r>
              <a:rPr lang="en-US" altLang="en-US" sz="3000" dirty="0"/>
              <a:t>Relevant </a:t>
            </a:r>
            <a:r>
              <a:rPr lang="en-US" altLang="en-US" sz="3000" dirty="0">
                <a:solidFill>
                  <a:srgbClr val="FF0000"/>
                </a:solidFill>
              </a:rPr>
              <a:t>information</a:t>
            </a:r>
            <a:r>
              <a:rPr lang="en-US" altLang="en-US" sz="3000" dirty="0"/>
              <a:t> not being provided or getting “lost</a:t>
            </a:r>
            <a:r>
              <a:rPr lang="en-US" altLang="en-US" sz="3000" dirty="0" smtClean="0"/>
              <a:t>’</a:t>
            </a:r>
            <a:endParaRPr lang="en-US" altLang="en-US" sz="3000" dirty="0"/>
          </a:p>
          <a:p>
            <a:pPr>
              <a:buSzPct val="80000"/>
              <a:defRPr/>
            </a:pPr>
            <a:r>
              <a:rPr lang="en-US" altLang="en-US" sz="3000" dirty="0">
                <a:solidFill>
                  <a:srgbClr val="FF0000"/>
                </a:solidFill>
              </a:rPr>
              <a:t>Lack of understanding </a:t>
            </a:r>
            <a:r>
              <a:rPr lang="en-US" altLang="en-US" sz="3000" dirty="0"/>
              <a:t>of person’s specific needs </a:t>
            </a:r>
          </a:p>
          <a:p>
            <a:pPr marL="0" indent="0">
              <a:buNone/>
            </a:pPr>
            <a:endParaRPr lang="en-AU" dirty="0"/>
          </a:p>
        </p:txBody>
      </p:sp>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4666" y="2040599"/>
            <a:ext cx="3732495" cy="2099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6998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524" y="247894"/>
            <a:ext cx="10515600" cy="1325563"/>
          </a:xfrm>
        </p:spPr>
        <p:txBody>
          <a:bodyPr>
            <a:normAutofit/>
          </a:bodyPr>
          <a:lstStyle/>
          <a:p>
            <a:pPr algn="ctr"/>
            <a:r>
              <a:rPr lang="en-US" b="1" dirty="0"/>
              <a:t>It’s ALL about Communication </a:t>
            </a:r>
            <a:endParaRPr lang="en-AU" b="1"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rot="21267099">
            <a:off x="636482" y="2858889"/>
            <a:ext cx="3234690" cy="2926080"/>
          </a:xfrm>
          <a:prstGeom prst="rect">
            <a:avLst/>
          </a:prstGeom>
        </p:spPr>
      </p:pic>
      <p:pic>
        <p:nvPicPr>
          <p:cNvPr id="6"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5552" y="1379594"/>
            <a:ext cx="4993544" cy="244220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76965">
            <a:off x="8302109" y="2789046"/>
            <a:ext cx="3760424" cy="21336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2010" y="3961142"/>
            <a:ext cx="2422567" cy="2422567"/>
          </a:xfrm>
          <a:prstGeom prst="rect">
            <a:avLst/>
          </a:prstGeom>
        </p:spPr>
      </p:pic>
    </p:spTree>
    <p:extLst>
      <p:ext uri="{BB962C8B-B14F-4D97-AF65-F5344CB8AC3E}">
        <p14:creationId xmlns:p14="http://schemas.microsoft.com/office/powerpoint/2010/main" val="412778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b="1" dirty="0">
                <a:solidFill>
                  <a:srgbClr val="42AEAE"/>
                </a:solidFill>
              </a:rPr>
              <a:t>Often the barrier to the person is </a:t>
            </a:r>
            <a:r>
              <a:rPr lang="en-AU" b="1" dirty="0" smtClean="0">
                <a:solidFill>
                  <a:srgbClr val="42AEAE"/>
                </a:solidFill>
              </a:rPr>
              <a:t>us…</a:t>
            </a:r>
            <a:endParaRPr lang="en-AU" dirty="0">
              <a:solidFill>
                <a:srgbClr val="42AEAE"/>
              </a:solidFill>
            </a:endParaRPr>
          </a:p>
        </p:txBody>
      </p:sp>
      <p:sp>
        <p:nvSpPr>
          <p:cNvPr id="3" name="Content Placeholder 2"/>
          <p:cNvSpPr>
            <a:spLocks noGrp="1"/>
          </p:cNvSpPr>
          <p:nvPr>
            <p:ph idx="1"/>
          </p:nvPr>
        </p:nvSpPr>
        <p:spPr>
          <a:xfrm>
            <a:off x="885092" y="1626333"/>
            <a:ext cx="10515600" cy="4351338"/>
          </a:xfrm>
        </p:spPr>
        <p:txBody>
          <a:bodyPr>
            <a:normAutofit/>
          </a:bodyPr>
          <a:lstStyle/>
          <a:p>
            <a:pPr marL="0" indent="0" algn="ctr">
              <a:buNone/>
              <a:defRPr/>
            </a:pPr>
            <a:r>
              <a:rPr lang="en-AU" sz="3200" dirty="0" smtClean="0"/>
              <a:t>It </a:t>
            </a:r>
            <a:r>
              <a:rPr lang="en-AU" sz="3200" dirty="0"/>
              <a:t>is important to </a:t>
            </a:r>
            <a:r>
              <a:rPr lang="en-AU" sz="3200" dirty="0">
                <a:solidFill>
                  <a:srgbClr val="FF0000"/>
                </a:solidFill>
              </a:rPr>
              <a:t>listen</a:t>
            </a:r>
            <a:r>
              <a:rPr lang="en-AU" sz="3200" dirty="0"/>
              <a:t> to </a:t>
            </a:r>
            <a:r>
              <a:rPr lang="en-AU" sz="3200" dirty="0">
                <a:solidFill>
                  <a:srgbClr val="FF0000"/>
                </a:solidFill>
              </a:rPr>
              <a:t>understand</a:t>
            </a:r>
            <a:r>
              <a:rPr lang="en-AU" sz="3200" dirty="0"/>
              <a:t> </a:t>
            </a:r>
            <a:endParaRPr lang="en-AU" sz="3200" dirty="0" smtClean="0"/>
          </a:p>
          <a:p>
            <a:pPr marL="0" indent="0" algn="ctr">
              <a:buNone/>
              <a:defRPr/>
            </a:pPr>
            <a:r>
              <a:rPr lang="en-AU" sz="3200" dirty="0" smtClean="0"/>
              <a:t>what </a:t>
            </a:r>
            <a:r>
              <a:rPr lang="en-AU" sz="3200" dirty="0"/>
              <a:t>the person is saying</a:t>
            </a:r>
          </a:p>
          <a:p>
            <a:pPr marL="0" indent="0">
              <a:buNone/>
              <a:defRPr/>
            </a:pPr>
            <a:endParaRPr lang="en-AU" sz="1050" b="1" dirty="0" smtClean="0"/>
          </a:p>
          <a:p>
            <a:pPr marL="0" indent="0">
              <a:buNone/>
              <a:defRPr/>
            </a:pPr>
            <a:r>
              <a:rPr lang="en-AU" sz="3000" dirty="0" smtClean="0"/>
              <a:t>Our </a:t>
            </a:r>
            <a:r>
              <a:rPr lang="en-AU" sz="3000" dirty="0"/>
              <a:t>aim is to:</a:t>
            </a:r>
          </a:p>
          <a:p>
            <a:pPr lvl="1">
              <a:spcBef>
                <a:spcPts val="1200"/>
              </a:spcBef>
              <a:buSzPct val="80000"/>
              <a:defRPr/>
            </a:pPr>
            <a:r>
              <a:rPr lang="en-AU" sz="2800" dirty="0"/>
              <a:t>Treat every person with dignity and respect</a:t>
            </a:r>
          </a:p>
          <a:p>
            <a:pPr lvl="1">
              <a:spcBef>
                <a:spcPts val="1200"/>
              </a:spcBef>
              <a:buSzPct val="80000"/>
              <a:defRPr/>
            </a:pPr>
            <a:r>
              <a:rPr lang="en-AU" sz="2800" dirty="0"/>
              <a:t>Communicate with them as an individual</a:t>
            </a:r>
          </a:p>
          <a:p>
            <a:pPr lvl="1">
              <a:spcBef>
                <a:spcPts val="1200"/>
              </a:spcBef>
              <a:buSzPct val="80000"/>
              <a:defRPr/>
            </a:pPr>
            <a:r>
              <a:rPr lang="en-AU" sz="2800" dirty="0"/>
              <a:t>Facilitate a barrier free environment for them</a:t>
            </a:r>
          </a:p>
          <a:p>
            <a:pPr marL="0" indent="0">
              <a:buNone/>
            </a:pPr>
            <a:endParaRPr lang="en-AU" dirty="0"/>
          </a:p>
        </p:txBody>
      </p:sp>
    </p:spTree>
    <p:extLst>
      <p:ext uri="{BB962C8B-B14F-4D97-AF65-F5344CB8AC3E}">
        <p14:creationId xmlns:p14="http://schemas.microsoft.com/office/powerpoint/2010/main" val="1848331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Communication Challenges</a:t>
            </a:r>
            <a:endParaRPr lang="en-AU" dirty="0"/>
          </a:p>
        </p:txBody>
      </p:sp>
      <p:sp>
        <p:nvSpPr>
          <p:cNvPr id="3" name="Content Placeholder 2"/>
          <p:cNvSpPr>
            <a:spLocks noGrp="1"/>
          </p:cNvSpPr>
          <p:nvPr>
            <p:ph idx="1"/>
          </p:nvPr>
        </p:nvSpPr>
        <p:spPr>
          <a:xfrm>
            <a:off x="779584" y="1720058"/>
            <a:ext cx="9813758" cy="4461641"/>
          </a:xfrm>
        </p:spPr>
        <p:txBody>
          <a:bodyPr>
            <a:normAutofit/>
          </a:bodyPr>
          <a:lstStyle/>
          <a:p>
            <a:pPr>
              <a:spcAft>
                <a:spcPts val="600"/>
              </a:spcAft>
              <a:buSzPct val="80000"/>
              <a:defRPr/>
            </a:pPr>
            <a:r>
              <a:rPr lang="en-AU" dirty="0"/>
              <a:t>Many residents are </a:t>
            </a:r>
            <a:r>
              <a:rPr lang="en-AU" dirty="0">
                <a:solidFill>
                  <a:srgbClr val="FF0000"/>
                </a:solidFill>
              </a:rPr>
              <a:t>non-verbal</a:t>
            </a:r>
            <a:r>
              <a:rPr lang="en-AU" dirty="0"/>
              <a:t> and communicate through </a:t>
            </a:r>
            <a:r>
              <a:rPr lang="en-AU" dirty="0">
                <a:solidFill>
                  <a:srgbClr val="FF0000"/>
                </a:solidFill>
              </a:rPr>
              <a:t>signs, gestures</a:t>
            </a:r>
            <a:r>
              <a:rPr lang="en-AU" dirty="0"/>
              <a:t> and </a:t>
            </a:r>
            <a:r>
              <a:rPr lang="en-AU" dirty="0" smtClean="0">
                <a:solidFill>
                  <a:srgbClr val="FF0000"/>
                </a:solidFill>
              </a:rPr>
              <a:t>behaviours</a:t>
            </a:r>
            <a:endParaRPr lang="en-AU" dirty="0">
              <a:solidFill>
                <a:srgbClr val="FF0000"/>
              </a:solidFill>
            </a:endParaRPr>
          </a:p>
          <a:p>
            <a:pPr>
              <a:spcAft>
                <a:spcPts val="600"/>
              </a:spcAft>
              <a:buSzPct val="80000"/>
              <a:defRPr/>
            </a:pPr>
            <a:r>
              <a:rPr lang="en-AU" dirty="0">
                <a:solidFill>
                  <a:srgbClr val="FF0000"/>
                </a:solidFill>
              </a:rPr>
              <a:t>Communication</a:t>
            </a:r>
            <a:r>
              <a:rPr lang="en-AU" dirty="0"/>
              <a:t> may not be straightforward, support may be needed to ensure  their needs are met </a:t>
            </a:r>
            <a:r>
              <a:rPr lang="en-AU" dirty="0" smtClean="0"/>
              <a:t>and </a:t>
            </a:r>
            <a:r>
              <a:rPr lang="en-AU" i="1" dirty="0">
                <a:solidFill>
                  <a:srgbClr val="FF0000"/>
                </a:solidFill>
              </a:rPr>
              <a:t>that they are </a:t>
            </a:r>
            <a:r>
              <a:rPr lang="en-AU" i="1" dirty="0" smtClean="0">
                <a:solidFill>
                  <a:srgbClr val="FF0000"/>
                </a:solidFill>
              </a:rPr>
              <a:t>heard</a:t>
            </a:r>
            <a:endParaRPr lang="en-AU" dirty="0">
              <a:solidFill>
                <a:srgbClr val="FF0000"/>
              </a:solidFill>
            </a:endParaRPr>
          </a:p>
          <a:p>
            <a:pPr>
              <a:spcAft>
                <a:spcPts val="600"/>
              </a:spcAft>
              <a:buSzPct val="80000"/>
              <a:defRPr/>
            </a:pPr>
            <a:r>
              <a:rPr lang="en-AU" dirty="0"/>
              <a:t>The person may use </a:t>
            </a:r>
            <a:r>
              <a:rPr lang="en-AU" dirty="0">
                <a:solidFill>
                  <a:srgbClr val="FF0000"/>
                </a:solidFill>
              </a:rPr>
              <a:t>communication </a:t>
            </a:r>
            <a:r>
              <a:rPr lang="en-AU" dirty="0" smtClean="0">
                <a:solidFill>
                  <a:srgbClr val="FF0000"/>
                </a:solidFill>
              </a:rPr>
              <a:t>aids</a:t>
            </a:r>
            <a:endParaRPr lang="en-AU" dirty="0">
              <a:solidFill>
                <a:srgbClr val="FF0000"/>
              </a:solidFill>
            </a:endParaRPr>
          </a:p>
          <a:p>
            <a:pPr>
              <a:spcAft>
                <a:spcPts val="600"/>
              </a:spcAft>
              <a:buSzPct val="80000"/>
              <a:defRPr/>
            </a:pPr>
            <a:r>
              <a:rPr lang="en-AU" dirty="0">
                <a:solidFill>
                  <a:srgbClr val="FF0000"/>
                </a:solidFill>
              </a:rPr>
              <a:t>Do not assume </a:t>
            </a:r>
            <a:r>
              <a:rPr lang="en-AU" dirty="0"/>
              <a:t>that the person will have communication barriers because they have a disability, but they may.</a:t>
            </a:r>
          </a:p>
          <a:p>
            <a:pPr marL="0" indent="0">
              <a:buNone/>
            </a:pPr>
            <a:endParaRPr lang="en-AU" dirty="0"/>
          </a:p>
        </p:txBody>
      </p:sp>
      <p:pic>
        <p:nvPicPr>
          <p:cNvPr id="4" name="Picture 3" descr="C:\Users\raychevn\AppData\Local\Microsoft\Windows\Temporary Internet Files\Content.IE5\B270XXGU\pregunta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3627" y="247257"/>
            <a:ext cx="1575824" cy="157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4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ltLang="en-US" b="1" dirty="0" smtClean="0"/>
              <a:t>Attitudes and Beliefs </a:t>
            </a:r>
            <a:endParaRPr lang="en-AU" b="1" dirty="0"/>
          </a:p>
        </p:txBody>
      </p:sp>
      <p:sp>
        <p:nvSpPr>
          <p:cNvPr id="3" name="Content Placeholder 2"/>
          <p:cNvSpPr>
            <a:spLocks noGrp="1"/>
          </p:cNvSpPr>
          <p:nvPr>
            <p:ph idx="1"/>
          </p:nvPr>
        </p:nvSpPr>
        <p:spPr/>
        <p:txBody>
          <a:bodyPr/>
          <a:lstStyle/>
          <a:p>
            <a:pPr>
              <a:spcBef>
                <a:spcPts val="1200"/>
              </a:spcBef>
              <a:spcAft>
                <a:spcPts val="1200"/>
              </a:spcAft>
              <a:buSzPct val="80000"/>
            </a:pPr>
            <a:r>
              <a:rPr lang="en-AU" altLang="en-US" sz="3200" dirty="0"/>
              <a:t>Our attitudes can change almost </a:t>
            </a:r>
            <a:r>
              <a:rPr lang="en-AU" altLang="en-US" sz="3200" dirty="0" smtClean="0"/>
              <a:t>anything</a:t>
            </a:r>
            <a:endParaRPr lang="en-AU" altLang="en-US" sz="3200" dirty="0"/>
          </a:p>
          <a:p>
            <a:pPr>
              <a:spcBef>
                <a:spcPts val="1200"/>
              </a:spcBef>
              <a:spcAft>
                <a:spcPts val="1200"/>
              </a:spcAft>
              <a:buSzPct val="80000"/>
            </a:pPr>
            <a:r>
              <a:rPr lang="en-AU" altLang="en-US" sz="3200" dirty="0"/>
              <a:t>If your attitude towards the person in your care is positive then this will influence the way in which you </a:t>
            </a:r>
            <a:r>
              <a:rPr lang="en-AU" altLang="en-US" sz="3200" dirty="0" smtClean="0"/>
              <a:t>care for </a:t>
            </a:r>
            <a:r>
              <a:rPr lang="en-AU" altLang="en-US" sz="3200" dirty="0"/>
              <a:t>the person.</a:t>
            </a:r>
          </a:p>
          <a:p>
            <a:pPr marL="0" indent="0">
              <a:buNone/>
            </a:pPr>
            <a:endParaRPr lang="en-AU" dirty="0"/>
          </a:p>
        </p:txBody>
      </p:sp>
      <p:pic>
        <p:nvPicPr>
          <p:cNvPr id="4" name="Picture 12" descr="eyes curio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8088">
            <a:off x="8743140" y="1217520"/>
            <a:ext cx="2872934" cy="107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s://s-media-cache-ak0.pinimg.com/236x/ce/f2/38/cef238c3d5e6f77f46abf15f1848c522.jpg"/>
          <p:cNvPicPr/>
          <p:nvPr/>
        </p:nvPicPr>
        <p:blipFill>
          <a:blip r:embed="rId5">
            <a:extLst>
              <a:ext uri="{28A0092B-C50C-407E-A947-70E740481C1C}">
                <a14:useLocalDpi xmlns:a14="http://schemas.microsoft.com/office/drawing/2010/main" val="0"/>
              </a:ext>
            </a:extLst>
          </a:blip>
          <a:srcRect/>
          <a:stretch>
            <a:fillRect/>
          </a:stretch>
        </p:blipFill>
        <p:spPr bwMode="auto">
          <a:xfrm>
            <a:off x="3719763" y="4229538"/>
            <a:ext cx="2952750" cy="1473200"/>
          </a:xfrm>
          <a:prstGeom prst="rect">
            <a:avLst/>
          </a:prstGeom>
          <a:noFill/>
          <a:ln>
            <a:noFill/>
          </a:ln>
        </p:spPr>
      </p:pic>
    </p:spTree>
    <p:extLst>
      <p:ext uri="{BB962C8B-B14F-4D97-AF65-F5344CB8AC3E}">
        <p14:creationId xmlns:p14="http://schemas.microsoft.com/office/powerpoint/2010/main" val="1574066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370" y="0"/>
            <a:ext cx="10515600" cy="1325563"/>
          </a:xfrm>
        </p:spPr>
        <p:txBody>
          <a:bodyPr/>
          <a:lstStyle/>
          <a:p>
            <a:pPr algn="ctr"/>
            <a:r>
              <a:rPr lang="en-AU" altLang="en-US" b="1" dirty="0" smtClean="0"/>
              <a:t> </a:t>
            </a:r>
            <a:r>
              <a:rPr lang="en-AU" altLang="en-US" b="1" dirty="0"/>
              <a:t>H</a:t>
            </a:r>
            <a:r>
              <a:rPr lang="en-AU" altLang="en-US" b="1" dirty="0" smtClean="0"/>
              <a:t>ospital are scary!</a:t>
            </a:r>
            <a:endParaRPr lang="en-AU" dirty="0"/>
          </a:p>
        </p:txBody>
      </p:sp>
      <p:sp>
        <p:nvSpPr>
          <p:cNvPr id="3" name="Content Placeholder 2"/>
          <p:cNvSpPr>
            <a:spLocks noGrp="1"/>
          </p:cNvSpPr>
          <p:nvPr>
            <p:ph idx="1"/>
          </p:nvPr>
        </p:nvSpPr>
        <p:spPr>
          <a:xfrm>
            <a:off x="885092" y="1415317"/>
            <a:ext cx="10515600" cy="4351338"/>
          </a:xfrm>
        </p:spPr>
        <p:txBody>
          <a:bodyPr>
            <a:normAutofit/>
          </a:bodyPr>
          <a:lstStyle/>
          <a:p>
            <a:pPr marL="0" indent="0">
              <a:buFont typeface="Arial" charset="0"/>
              <a:buNone/>
              <a:defRPr/>
            </a:pPr>
            <a:r>
              <a:rPr lang="en-AU" sz="3200" dirty="0"/>
              <a:t>Behaviours of concern may mean that the person:</a:t>
            </a:r>
          </a:p>
          <a:p>
            <a:pPr marL="0" indent="0">
              <a:buFont typeface="Arial" charset="0"/>
              <a:buNone/>
              <a:defRPr/>
            </a:pPr>
            <a:endParaRPr lang="en-AU" sz="1200" dirty="0"/>
          </a:p>
          <a:p>
            <a:pPr lvl="1">
              <a:defRPr/>
            </a:pPr>
            <a:r>
              <a:rPr lang="en-AU" sz="2800" dirty="0" smtClean="0">
                <a:solidFill>
                  <a:srgbClr val="FF0000"/>
                </a:solidFill>
              </a:rPr>
              <a:t>Has pain</a:t>
            </a:r>
            <a:r>
              <a:rPr lang="en-AU" sz="2800" dirty="0" smtClean="0"/>
              <a:t>  </a:t>
            </a:r>
            <a:r>
              <a:rPr lang="en-AU" sz="2800" dirty="0"/>
              <a:t>- unable to tell you. </a:t>
            </a:r>
          </a:p>
          <a:p>
            <a:pPr lvl="1">
              <a:defRPr/>
            </a:pPr>
            <a:r>
              <a:rPr lang="en-AU" sz="2800" dirty="0" smtClean="0"/>
              <a:t>Has past </a:t>
            </a:r>
            <a:r>
              <a:rPr lang="en-AU" sz="2800" dirty="0">
                <a:solidFill>
                  <a:srgbClr val="FF0000"/>
                </a:solidFill>
              </a:rPr>
              <a:t>negative experiences </a:t>
            </a:r>
            <a:r>
              <a:rPr lang="en-AU" sz="2800" dirty="0"/>
              <a:t>in hospital</a:t>
            </a:r>
          </a:p>
          <a:p>
            <a:pPr lvl="1">
              <a:defRPr/>
            </a:pPr>
            <a:r>
              <a:rPr lang="en-AU" sz="2800" dirty="0">
                <a:solidFill>
                  <a:srgbClr val="FF0000"/>
                </a:solidFill>
              </a:rPr>
              <a:t>Is frightened</a:t>
            </a:r>
            <a:r>
              <a:rPr lang="en-AU" sz="2800" dirty="0"/>
              <a:t> - unfamiliar people or too busy or noisy environment</a:t>
            </a:r>
          </a:p>
          <a:p>
            <a:pPr lvl="1">
              <a:defRPr/>
            </a:pPr>
            <a:r>
              <a:rPr lang="en-AU" sz="2800" dirty="0" smtClean="0"/>
              <a:t>Has </a:t>
            </a:r>
            <a:r>
              <a:rPr lang="en-AU" sz="2800" dirty="0"/>
              <a:t>a </a:t>
            </a:r>
            <a:r>
              <a:rPr lang="en-AU" sz="2800" dirty="0">
                <a:solidFill>
                  <a:srgbClr val="FF0000"/>
                </a:solidFill>
              </a:rPr>
              <a:t>mental illness </a:t>
            </a:r>
          </a:p>
          <a:p>
            <a:pPr lvl="1">
              <a:defRPr/>
            </a:pPr>
            <a:r>
              <a:rPr lang="en-AU" sz="2800" dirty="0" smtClean="0"/>
              <a:t>Does not </a:t>
            </a:r>
            <a:r>
              <a:rPr lang="en-AU" sz="2800" dirty="0">
                <a:solidFill>
                  <a:srgbClr val="ED6113"/>
                </a:solidFill>
              </a:rPr>
              <a:t>understand</a:t>
            </a:r>
            <a:r>
              <a:rPr lang="en-AU" sz="2800" dirty="0"/>
              <a:t> what’s going on around them </a:t>
            </a:r>
          </a:p>
          <a:p>
            <a:pPr marL="457200" lvl="1" indent="0">
              <a:buNone/>
              <a:defRPr/>
            </a:pPr>
            <a:endParaRPr lang="en-AU" sz="1400" dirty="0"/>
          </a:p>
          <a:p>
            <a:pPr marL="457200" lvl="1" indent="0">
              <a:buNone/>
              <a:defRPr/>
            </a:pPr>
            <a:r>
              <a:rPr lang="en-AU" sz="3200" b="1" dirty="0">
                <a:solidFill>
                  <a:srgbClr val="42AEAE"/>
                </a:solidFill>
              </a:rPr>
              <a:t>Be experiencing all of the above</a:t>
            </a:r>
          </a:p>
          <a:p>
            <a:pPr marL="0" indent="0">
              <a:buNone/>
            </a:pPr>
            <a:endParaRPr lang="en-AU" dirty="0"/>
          </a:p>
        </p:txBody>
      </p:sp>
    </p:spTree>
    <p:extLst>
      <p:ext uri="{BB962C8B-B14F-4D97-AF65-F5344CB8AC3E}">
        <p14:creationId xmlns:p14="http://schemas.microsoft.com/office/powerpoint/2010/main" val="513578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 </a:t>
            </a:r>
            <a:r>
              <a:rPr lang="en-US" altLang="en-US" b="1" dirty="0" smtClean="0"/>
              <a:t> James’ Story </a:t>
            </a:r>
            <a:endParaRPr lang="en-AU" dirty="0"/>
          </a:p>
        </p:txBody>
      </p:sp>
      <p:sp>
        <p:nvSpPr>
          <p:cNvPr id="3" name="Content Placeholder 2"/>
          <p:cNvSpPr>
            <a:spLocks noGrp="1"/>
          </p:cNvSpPr>
          <p:nvPr>
            <p:ph idx="1"/>
          </p:nvPr>
        </p:nvSpPr>
        <p:spPr>
          <a:xfrm>
            <a:off x="967153" y="2024917"/>
            <a:ext cx="10515600" cy="4351338"/>
          </a:xfrm>
        </p:spPr>
        <p:txBody>
          <a:bodyPr/>
          <a:lstStyle/>
          <a:p>
            <a:pPr>
              <a:buSzPct val="80000"/>
              <a:defRPr/>
            </a:pPr>
            <a:r>
              <a:rPr lang="en-US" sz="3200" dirty="0"/>
              <a:t>James is a </a:t>
            </a:r>
            <a:r>
              <a:rPr lang="en-US" sz="3200" b="1" dirty="0">
                <a:solidFill>
                  <a:srgbClr val="42AEAE"/>
                </a:solidFill>
              </a:rPr>
              <a:t>47 year old </a:t>
            </a:r>
            <a:r>
              <a:rPr lang="en-US" sz="3200" dirty="0" smtClean="0"/>
              <a:t>man who </a:t>
            </a:r>
            <a:r>
              <a:rPr lang="en-US" sz="3200" dirty="0"/>
              <a:t>lives in a group home</a:t>
            </a:r>
          </a:p>
          <a:p>
            <a:pPr>
              <a:buSzPct val="80000"/>
              <a:defRPr/>
            </a:pPr>
            <a:r>
              <a:rPr lang="en-US" sz="3200" dirty="0" smtClean="0"/>
              <a:t>James has </a:t>
            </a:r>
            <a:r>
              <a:rPr lang="en-US" sz="3200" dirty="0"/>
              <a:t>an intellectual </a:t>
            </a:r>
            <a:r>
              <a:rPr lang="en-US" sz="3200" dirty="0" smtClean="0"/>
              <a:t>disability and is </a:t>
            </a:r>
            <a:r>
              <a:rPr lang="en-US" sz="3200" dirty="0"/>
              <a:t>non </a:t>
            </a:r>
            <a:r>
              <a:rPr lang="en-US" sz="3200" dirty="0" smtClean="0"/>
              <a:t>verbal</a:t>
            </a:r>
            <a:endParaRPr lang="en-US" sz="3200" dirty="0"/>
          </a:p>
          <a:p>
            <a:pPr>
              <a:buSzPct val="80000"/>
              <a:defRPr/>
            </a:pPr>
            <a:r>
              <a:rPr lang="en-US" sz="3200" dirty="0" smtClean="0"/>
              <a:t>He </a:t>
            </a:r>
            <a:r>
              <a:rPr lang="en-US" sz="3200" dirty="0"/>
              <a:t>communicates with signs and </a:t>
            </a:r>
            <a:r>
              <a:rPr lang="en-US" sz="3200" dirty="0" smtClean="0"/>
              <a:t>gestures</a:t>
            </a:r>
            <a:endParaRPr lang="en-US" sz="3200" dirty="0"/>
          </a:p>
          <a:p>
            <a:pPr>
              <a:buSzPct val="80000"/>
              <a:defRPr/>
            </a:pPr>
            <a:r>
              <a:rPr lang="en-US" sz="3200" dirty="0" smtClean="0"/>
              <a:t>James </a:t>
            </a:r>
            <a:r>
              <a:rPr lang="en-US" sz="3200" dirty="0"/>
              <a:t>has </a:t>
            </a:r>
            <a:r>
              <a:rPr lang="en-US" sz="3200" dirty="0" smtClean="0"/>
              <a:t>autism.</a:t>
            </a:r>
            <a:endParaRPr lang="en-US" sz="3200" dirty="0"/>
          </a:p>
          <a:p>
            <a:pPr marL="0" indent="0">
              <a:buNone/>
            </a:pPr>
            <a:endParaRPr lang="en-AU" dirty="0"/>
          </a:p>
        </p:txBody>
      </p:sp>
    </p:spTree>
    <p:extLst>
      <p:ext uri="{BB962C8B-B14F-4D97-AF65-F5344CB8AC3E}">
        <p14:creationId xmlns:p14="http://schemas.microsoft.com/office/powerpoint/2010/main" val="1085106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Aim</a:t>
            </a:r>
            <a:endParaRPr lang="en-AU" dirty="0"/>
          </a:p>
        </p:txBody>
      </p:sp>
      <p:sp>
        <p:nvSpPr>
          <p:cNvPr id="3" name="Content Placeholder 2"/>
          <p:cNvSpPr>
            <a:spLocks noGrp="1"/>
          </p:cNvSpPr>
          <p:nvPr>
            <p:ph idx="1"/>
          </p:nvPr>
        </p:nvSpPr>
        <p:spPr>
          <a:xfrm>
            <a:off x="838200" y="1544271"/>
            <a:ext cx="10515600" cy="4351338"/>
          </a:xfrm>
        </p:spPr>
        <p:txBody>
          <a:bodyPr/>
          <a:lstStyle/>
          <a:p>
            <a:pPr marL="0" indent="0" algn="ctr">
              <a:buNone/>
            </a:pPr>
            <a:r>
              <a:rPr lang="en-AU" altLang="en-US" sz="4000" b="1" dirty="0">
                <a:solidFill>
                  <a:schemeClr val="tx2"/>
                </a:solidFill>
              </a:rPr>
              <a:t>Improve the hospital journey for people </a:t>
            </a:r>
            <a:endParaRPr lang="en-AU" altLang="en-US" sz="4000" b="1" dirty="0" smtClean="0">
              <a:solidFill>
                <a:schemeClr val="tx2"/>
              </a:solidFill>
            </a:endParaRPr>
          </a:p>
          <a:p>
            <a:pPr marL="0" indent="0" algn="ctr">
              <a:buNone/>
            </a:pPr>
            <a:r>
              <a:rPr lang="en-AU" altLang="en-US" sz="4000" b="1" dirty="0" smtClean="0">
                <a:solidFill>
                  <a:schemeClr val="tx2"/>
                </a:solidFill>
              </a:rPr>
              <a:t>with disability</a:t>
            </a:r>
            <a:endParaRPr lang="en-AU" dirty="0"/>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469" y="3356952"/>
            <a:ext cx="3167062" cy="2198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2594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ular Callout 23"/>
          <p:cNvSpPr/>
          <p:nvPr/>
        </p:nvSpPr>
        <p:spPr>
          <a:xfrm>
            <a:off x="6601020" y="3934683"/>
            <a:ext cx="4979738" cy="1358403"/>
          </a:xfrm>
          <a:prstGeom prst="wedgeRectCallout">
            <a:avLst>
              <a:gd name="adj1" fmla="val 39876"/>
              <a:gd name="adj2" fmla="val -65511"/>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b="1" dirty="0" smtClean="0">
                <a:solidFill>
                  <a:srgbClr val="FF0000"/>
                </a:solidFill>
                <a:latin typeface="Arial" panose="020B0604020202020204" pitchFamily="34" charset="0"/>
                <a:cs typeface="Arial" panose="020B0604020202020204" pitchFamily="34" charset="0"/>
              </a:rPr>
              <a:t>30 years later…</a:t>
            </a:r>
            <a:r>
              <a:rPr lang="en-US" sz="1400" b="1" dirty="0" smtClean="0">
                <a:solidFill>
                  <a:schemeClr val="tx1"/>
                </a:solidFill>
                <a:latin typeface="Arial" panose="020B0604020202020204" pitchFamily="34" charset="0"/>
                <a:cs typeface="Arial" panose="020B0604020202020204" pitchFamily="34" charset="0"/>
              </a:rPr>
              <a:t>medical  </a:t>
            </a:r>
            <a:r>
              <a:rPr lang="en-US" sz="1400" b="1" dirty="0">
                <a:solidFill>
                  <a:schemeClr val="tx1"/>
                </a:solidFill>
                <a:latin typeface="Arial" panose="020B0604020202020204" pitchFamily="34" charset="0"/>
                <a:cs typeface="Arial" panose="020B0604020202020204" pitchFamily="34" charset="0"/>
              </a:rPr>
              <a:t>procedure that involves needles is still very </a:t>
            </a:r>
            <a:r>
              <a:rPr lang="en-US" sz="1400" b="1" dirty="0" smtClean="0">
                <a:solidFill>
                  <a:schemeClr val="tx1"/>
                </a:solidFill>
                <a:latin typeface="Arial" panose="020B0604020202020204" pitchFamily="34" charset="0"/>
                <a:cs typeface="Arial" panose="020B0604020202020204" pitchFamily="34" charset="0"/>
              </a:rPr>
              <a:t>traumatic.</a:t>
            </a:r>
          </a:p>
          <a:p>
            <a:pPr algn="ctr" eaLnBrk="1" hangingPunct="1">
              <a:defRPr/>
            </a:pPr>
            <a:endParaRPr lang="en-US" sz="1400" b="1" dirty="0" smtClean="0">
              <a:solidFill>
                <a:schemeClr val="tx1"/>
              </a:solidFill>
              <a:latin typeface="Arial" panose="020B0604020202020204" pitchFamily="34" charset="0"/>
              <a:cs typeface="Arial" panose="020B0604020202020204" pitchFamily="34" charset="0"/>
            </a:endParaRPr>
          </a:p>
          <a:p>
            <a:pPr algn="ctr" eaLnBrk="1" hangingPunct="1">
              <a:defRPr/>
            </a:pPr>
            <a:r>
              <a:rPr lang="en-US" sz="1400" b="1" dirty="0" smtClean="0">
                <a:solidFill>
                  <a:schemeClr val="tx1"/>
                </a:solidFill>
                <a:latin typeface="Arial" panose="020B0604020202020204" pitchFamily="34" charset="0"/>
                <a:cs typeface="Arial" panose="020B0604020202020204" pitchFamily="34" charset="0"/>
              </a:rPr>
              <a:t>His </a:t>
            </a:r>
            <a:r>
              <a:rPr lang="en-US" sz="1400" b="1" dirty="0">
                <a:solidFill>
                  <a:schemeClr val="tx1"/>
                </a:solidFill>
                <a:latin typeface="Arial" panose="020B0604020202020204" pitchFamily="34" charset="0"/>
                <a:cs typeface="Arial" panose="020B0604020202020204" pitchFamily="34" charset="0"/>
              </a:rPr>
              <a:t>parents are convinced that this trauma could have been avoided if he was supported differently in hospital all those years ago. </a:t>
            </a:r>
            <a:endParaRPr lang="en-AU" sz="1400" b="1" dirty="0">
              <a:solidFill>
                <a:schemeClr val="tx1"/>
              </a:solidFill>
              <a:latin typeface="Arial" panose="020B0604020202020204" pitchFamily="34" charset="0"/>
              <a:cs typeface="Arial" panose="020B0604020202020204" pitchFamily="34" charset="0"/>
            </a:endParaRPr>
          </a:p>
        </p:txBody>
      </p:sp>
      <p:sp>
        <p:nvSpPr>
          <p:cNvPr id="25" name="Rectangular Callout 24"/>
          <p:cNvSpPr/>
          <p:nvPr/>
        </p:nvSpPr>
        <p:spPr>
          <a:xfrm>
            <a:off x="3340350" y="4471988"/>
            <a:ext cx="3059112" cy="1952258"/>
          </a:xfrm>
          <a:prstGeom prst="wedgeRectCallout">
            <a:avLst>
              <a:gd name="adj1" fmla="val -18207"/>
              <a:gd name="adj2" fmla="val -90292"/>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AU"/>
          </a:p>
        </p:txBody>
      </p:sp>
      <p:sp>
        <p:nvSpPr>
          <p:cNvPr id="26" name="Rectangular Callout 25"/>
          <p:cNvSpPr/>
          <p:nvPr/>
        </p:nvSpPr>
        <p:spPr>
          <a:xfrm>
            <a:off x="252249" y="4195764"/>
            <a:ext cx="2822028" cy="1536822"/>
          </a:xfrm>
          <a:prstGeom prst="wedgeRectCallout">
            <a:avLst>
              <a:gd name="adj1" fmla="val -17195"/>
              <a:gd name="adj2" fmla="val -74552"/>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AU"/>
          </a:p>
        </p:txBody>
      </p:sp>
      <p:sp>
        <p:nvSpPr>
          <p:cNvPr id="27" name="Rectangular Callout 26"/>
          <p:cNvSpPr/>
          <p:nvPr/>
        </p:nvSpPr>
        <p:spPr>
          <a:xfrm>
            <a:off x="374779" y="222249"/>
            <a:ext cx="2576968" cy="1985603"/>
          </a:xfrm>
          <a:prstGeom prst="wedgeRectCallout">
            <a:avLst>
              <a:gd name="adj1" fmla="val 21206"/>
              <a:gd name="adj2" fmla="val 85985"/>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AU"/>
          </a:p>
        </p:txBody>
      </p:sp>
      <p:sp>
        <p:nvSpPr>
          <p:cNvPr id="28" name="Rectangular Callout 27"/>
          <p:cNvSpPr/>
          <p:nvPr/>
        </p:nvSpPr>
        <p:spPr>
          <a:xfrm>
            <a:off x="4059590" y="411367"/>
            <a:ext cx="3243887" cy="2231127"/>
          </a:xfrm>
          <a:prstGeom prst="wedgeRectCallout">
            <a:avLst>
              <a:gd name="adj1" fmla="val 5427"/>
              <a:gd name="adj2" fmla="val 76913"/>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AU"/>
          </a:p>
        </p:txBody>
      </p:sp>
      <p:sp>
        <p:nvSpPr>
          <p:cNvPr id="29" name="Slide Number Placeholder 3"/>
          <p:cNvSpPr txBox="1">
            <a:spLocks/>
          </p:cNvSpPr>
          <p:nvPr/>
        </p:nvSpPr>
        <p:spPr bwMode="auto">
          <a:xfrm>
            <a:off x="9525666" y="6511925"/>
            <a:ext cx="7493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FontTx/>
              <a:buNone/>
            </a:pPr>
            <a:fld id="{37CBEC70-DD58-4386-A6D4-4C389EF40C7C}" type="slidenum">
              <a:rPr lang="en-US" altLang="en-US" sz="1200" b="1">
                <a:solidFill>
                  <a:srgbClr val="0D1B43"/>
                </a:solidFill>
              </a:rPr>
              <a:pPr algn="r" eaLnBrk="1" hangingPunct="1">
                <a:spcBef>
                  <a:spcPct val="0"/>
                </a:spcBef>
                <a:buFontTx/>
                <a:buNone/>
              </a:pPr>
              <a:t>20</a:t>
            </a:fld>
            <a:endParaRPr lang="en-US" altLang="en-US" sz="1200" b="1">
              <a:solidFill>
                <a:srgbClr val="0D1B43"/>
              </a:solidFill>
            </a:endParaRPr>
          </a:p>
        </p:txBody>
      </p:sp>
      <p:sp>
        <p:nvSpPr>
          <p:cNvPr id="30" name="Date Placeholder 4"/>
          <p:cNvSpPr txBox="1">
            <a:spLocks/>
          </p:cNvSpPr>
          <p:nvPr/>
        </p:nvSpPr>
        <p:spPr bwMode="auto">
          <a:xfrm>
            <a:off x="7541291" y="6511925"/>
            <a:ext cx="2133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200">
              <a:solidFill>
                <a:srgbClr val="0D1B43"/>
              </a:solidFill>
            </a:endParaRPr>
          </a:p>
        </p:txBody>
      </p:sp>
      <p:sp>
        <p:nvSpPr>
          <p:cNvPr id="31" name="Slide Number Placeholder 3"/>
          <p:cNvSpPr txBox="1">
            <a:spLocks/>
          </p:cNvSpPr>
          <p:nvPr/>
        </p:nvSpPr>
        <p:spPr bwMode="auto">
          <a:xfrm>
            <a:off x="9525666" y="6511925"/>
            <a:ext cx="7493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FontTx/>
              <a:buNone/>
            </a:pPr>
            <a:fld id="{AB1CF12C-062E-41DA-96C8-534543B2B03B}" type="slidenum">
              <a:rPr lang="en-US" altLang="en-US" sz="1200" b="1">
                <a:solidFill>
                  <a:srgbClr val="0D1B43"/>
                </a:solidFill>
              </a:rPr>
              <a:pPr algn="r" eaLnBrk="1" hangingPunct="1">
                <a:spcBef>
                  <a:spcPct val="0"/>
                </a:spcBef>
                <a:buFontTx/>
                <a:buNone/>
              </a:pPr>
              <a:t>20</a:t>
            </a:fld>
            <a:endParaRPr lang="en-US" altLang="en-US" sz="1200" b="1">
              <a:solidFill>
                <a:srgbClr val="0D1B43"/>
              </a:solidFill>
            </a:endParaRPr>
          </a:p>
        </p:txBody>
      </p:sp>
      <p:sp>
        <p:nvSpPr>
          <p:cNvPr id="32" name="Line 5"/>
          <p:cNvSpPr>
            <a:spLocks noChangeShapeType="1"/>
          </p:cNvSpPr>
          <p:nvPr/>
        </p:nvSpPr>
        <p:spPr bwMode="auto">
          <a:xfrm>
            <a:off x="2222750" y="3284538"/>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eaLnBrk="1" hangingPunct="1">
              <a:defRPr/>
            </a:pPr>
            <a:endParaRPr lang="en-AU"/>
          </a:p>
        </p:txBody>
      </p:sp>
      <p:sp>
        <p:nvSpPr>
          <p:cNvPr id="33" name="Line 6"/>
          <p:cNvSpPr>
            <a:spLocks noChangeShapeType="1"/>
          </p:cNvSpPr>
          <p:nvPr/>
        </p:nvSpPr>
        <p:spPr bwMode="auto">
          <a:xfrm>
            <a:off x="2511675" y="3612816"/>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eaLnBrk="1" hangingPunct="1">
              <a:defRPr/>
            </a:pPr>
            <a:endParaRPr lang="en-AU"/>
          </a:p>
        </p:txBody>
      </p:sp>
      <p:sp>
        <p:nvSpPr>
          <p:cNvPr id="34" name="Line 7"/>
          <p:cNvSpPr>
            <a:spLocks noChangeShapeType="1"/>
          </p:cNvSpPr>
          <p:nvPr/>
        </p:nvSpPr>
        <p:spPr bwMode="auto">
          <a:xfrm>
            <a:off x="4435725" y="3211513"/>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eaLnBrk="1" hangingPunct="1">
              <a:defRPr/>
            </a:pPr>
            <a:endParaRPr lang="en-AU"/>
          </a:p>
        </p:txBody>
      </p:sp>
      <p:sp>
        <p:nvSpPr>
          <p:cNvPr id="35" name="Line 9"/>
          <p:cNvSpPr>
            <a:spLocks noChangeShapeType="1"/>
          </p:cNvSpPr>
          <p:nvPr/>
        </p:nvSpPr>
        <p:spPr bwMode="auto">
          <a:xfrm>
            <a:off x="8301287" y="3236913"/>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eaLnBrk="1" hangingPunct="1">
              <a:defRPr/>
            </a:pPr>
            <a:endParaRPr lang="en-AU"/>
          </a:p>
        </p:txBody>
      </p:sp>
      <p:sp>
        <p:nvSpPr>
          <p:cNvPr id="36" name="Line 11"/>
          <p:cNvSpPr>
            <a:spLocks noChangeShapeType="1"/>
          </p:cNvSpPr>
          <p:nvPr/>
        </p:nvSpPr>
        <p:spPr bwMode="auto">
          <a:xfrm>
            <a:off x="11116904" y="3284538"/>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eaLnBrk="1" hangingPunct="1">
              <a:defRPr/>
            </a:pPr>
            <a:endParaRPr lang="en-AU"/>
          </a:p>
        </p:txBody>
      </p:sp>
      <p:sp>
        <p:nvSpPr>
          <p:cNvPr id="37" name="Text Box 20"/>
          <p:cNvSpPr txBox="1">
            <a:spLocks noChangeArrowheads="1"/>
          </p:cNvSpPr>
          <p:nvPr/>
        </p:nvSpPr>
        <p:spPr bwMode="auto">
          <a:xfrm>
            <a:off x="3570634" y="2565400"/>
            <a:ext cx="1930303" cy="892552"/>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200" b="1" dirty="0">
              <a:solidFill>
                <a:srgbClr val="B20838"/>
              </a:solidFill>
            </a:endParaRPr>
          </a:p>
          <a:p>
            <a:pPr algn="ctr" eaLnBrk="1" hangingPunct="1">
              <a:spcBef>
                <a:spcPct val="0"/>
              </a:spcBef>
              <a:buFontTx/>
              <a:buNone/>
            </a:pPr>
            <a:r>
              <a:rPr lang="en-US" altLang="en-US" sz="1400" b="1" dirty="0" smtClean="0">
                <a:solidFill>
                  <a:srgbClr val="B20838"/>
                </a:solidFill>
              </a:rPr>
              <a:t>  Taken </a:t>
            </a:r>
            <a:r>
              <a:rPr lang="en-US" altLang="en-US" sz="1400" b="1" dirty="0">
                <a:solidFill>
                  <a:srgbClr val="B20838"/>
                </a:solidFill>
              </a:rPr>
              <a:t>to </a:t>
            </a:r>
            <a:r>
              <a:rPr lang="en-US" altLang="en-US" sz="1400" b="1" dirty="0" smtClean="0">
                <a:solidFill>
                  <a:srgbClr val="B20838"/>
                </a:solidFill>
              </a:rPr>
              <a:t>    Emergency</a:t>
            </a:r>
            <a:endParaRPr lang="en-US" altLang="en-US" sz="1400" b="1" dirty="0">
              <a:solidFill>
                <a:srgbClr val="B20838"/>
              </a:solidFill>
            </a:endParaRPr>
          </a:p>
          <a:p>
            <a:pPr eaLnBrk="1" hangingPunct="1">
              <a:spcBef>
                <a:spcPct val="0"/>
              </a:spcBef>
              <a:buFontTx/>
              <a:buNone/>
            </a:pPr>
            <a:endParaRPr lang="en-US" altLang="en-US" sz="1200" b="1" dirty="0">
              <a:solidFill>
                <a:srgbClr val="B20838"/>
              </a:solidFill>
            </a:endParaRPr>
          </a:p>
        </p:txBody>
      </p:sp>
      <p:sp>
        <p:nvSpPr>
          <p:cNvPr id="38" name="Text Box 24"/>
          <p:cNvSpPr txBox="1">
            <a:spLocks noChangeArrowheads="1"/>
          </p:cNvSpPr>
          <p:nvPr/>
        </p:nvSpPr>
        <p:spPr bwMode="auto">
          <a:xfrm>
            <a:off x="7578975" y="2924175"/>
            <a:ext cx="1371600" cy="258763"/>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200" b="1">
                <a:solidFill>
                  <a:srgbClr val="B20838"/>
                </a:solidFill>
              </a:rPr>
              <a:t> Home</a:t>
            </a:r>
          </a:p>
        </p:txBody>
      </p:sp>
      <p:sp>
        <p:nvSpPr>
          <p:cNvPr id="40" name="Rectangle 29"/>
          <p:cNvSpPr>
            <a:spLocks noChangeArrowheads="1"/>
          </p:cNvSpPr>
          <p:nvPr/>
        </p:nvSpPr>
        <p:spPr bwMode="auto">
          <a:xfrm>
            <a:off x="7864725" y="2924175"/>
            <a:ext cx="1116012"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90000"/>
              </a:lnSpc>
              <a:spcBef>
                <a:spcPct val="50000"/>
              </a:spcBef>
              <a:buFontTx/>
              <a:buNone/>
            </a:pPr>
            <a:endParaRPr lang="en-US" altLang="en-US" sz="1200" b="1">
              <a:solidFill>
                <a:srgbClr val="B20838"/>
              </a:solidFill>
            </a:endParaRPr>
          </a:p>
          <a:p>
            <a:pPr eaLnBrk="1" hangingPunct="1">
              <a:lnSpc>
                <a:spcPct val="90000"/>
              </a:lnSpc>
              <a:spcBef>
                <a:spcPct val="50000"/>
              </a:spcBef>
              <a:buFontTx/>
              <a:buNone/>
            </a:pPr>
            <a:endParaRPr lang="en-US" altLang="en-US" sz="1200" b="1">
              <a:solidFill>
                <a:srgbClr val="B20838"/>
              </a:solidFill>
            </a:endParaRPr>
          </a:p>
        </p:txBody>
      </p:sp>
      <p:sp>
        <p:nvSpPr>
          <p:cNvPr id="41" name="Text Box 32"/>
          <p:cNvSpPr txBox="1">
            <a:spLocks noChangeArrowheads="1"/>
          </p:cNvSpPr>
          <p:nvPr/>
        </p:nvSpPr>
        <p:spPr bwMode="auto">
          <a:xfrm>
            <a:off x="252249" y="4238377"/>
            <a:ext cx="2822028" cy="1692771"/>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1600" b="1" dirty="0">
                <a:cs typeface="Times New Roman" panose="02020603050405020304" pitchFamily="18" charset="0"/>
              </a:rPr>
              <a:t>He was </a:t>
            </a:r>
            <a:r>
              <a:rPr lang="en-AU" altLang="en-US" sz="1600" b="1" dirty="0" smtClean="0">
                <a:cs typeface="Times New Roman" panose="02020603050405020304" pitchFamily="18" charset="0"/>
              </a:rPr>
              <a:t>unwell </a:t>
            </a:r>
            <a:r>
              <a:rPr lang="en-AU" altLang="en-US" sz="1600" b="1" dirty="0">
                <a:cs typeface="Times New Roman" panose="02020603050405020304" pitchFamily="18" charset="0"/>
              </a:rPr>
              <a:t>so the DSW called 000 and asked for ambulance assistance. The DSW was unable to go to the hospital with him   </a:t>
            </a:r>
            <a:r>
              <a:rPr lang="en-AU" altLang="en-US" sz="800" dirty="0">
                <a:solidFill>
                  <a:srgbClr val="3D70B8"/>
                </a:solidFill>
                <a:cs typeface="Times New Roman" panose="02020603050405020304" pitchFamily="18" charset="0"/>
              </a:rPr>
              <a:t/>
            </a:r>
            <a:br>
              <a:rPr lang="en-AU" altLang="en-US" sz="800" dirty="0">
                <a:solidFill>
                  <a:srgbClr val="3D70B8"/>
                </a:solidFill>
                <a:cs typeface="Times New Roman" panose="02020603050405020304" pitchFamily="18" charset="0"/>
              </a:rPr>
            </a:br>
            <a:r>
              <a:rPr lang="en-AU" altLang="en-US" sz="800" dirty="0">
                <a:solidFill>
                  <a:srgbClr val="3D70B8"/>
                </a:solidFill>
                <a:cs typeface="Times New Roman" panose="02020603050405020304" pitchFamily="18" charset="0"/>
              </a:rPr>
              <a:t/>
            </a:r>
            <a:br>
              <a:rPr lang="en-AU" altLang="en-US" sz="800" dirty="0">
                <a:solidFill>
                  <a:srgbClr val="3D70B8"/>
                </a:solidFill>
                <a:cs typeface="Times New Roman" panose="02020603050405020304" pitchFamily="18" charset="0"/>
              </a:rPr>
            </a:br>
            <a:endParaRPr lang="en-AU" altLang="en-US" sz="800" dirty="0">
              <a:solidFill>
                <a:srgbClr val="3D70B8"/>
              </a:solidFill>
            </a:endParaRPr>
          </a:p>
          <a:p>
            <a:pPr algn="ctr" eaLnBrk="1" hangingPunct="1">
              <a:spcBef>
                <a:spcPct val="0"/>
              </a:spcBef>
              <a:buFontTx/>
              <a:buNone/>
            </a:pPr>
            <a:endParaRPr lang="en-US" altLang="en-US" sz="800" dirty="0">
              <a:solidFill>
                <a:srgbClr val="3D70B8"/>
              </a:solidFill>
            </a:endParaRPr>
          </a:p>
        </p:txBody>
      </p:sp>
      <p:sp>
        <p:nvSpPr>
          <p:cNvPr id="42" name="Text Box 34"/>
          <p:cNvSpPr txBox="1">
            <a:spLocks noChangeArrowheads="1"/>
          </p:cNvSpPr>
          <p:nvPr/>
        </p:nvSpPr>
        <p:spPr bwMode="auto">
          <a:xfrm>
            <a:off x="4196862" y="457281"/>
            <a:ext cx="2959119"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a:cs typeface="Times New Roman" panose="02020603050405020304" pitchFamily="18" charset="0"/>
              </a:rPr>
              <a:t>James was taken to ED. He was very agitated and tried to get out of the bed . The doctor was having difficulty taking bloods. </a:t>
            </a:r>
            <a:endParaRPr lang="en-US" altLang="en-US" sz="1600" b="1" dirty="0" smtClean="0">
              <a:cs typeface="Times New Roman" panose="02020603050405020304" pitchFamily="18" charset="0"/>
            </a:endParaRPr>
          </a:p>
          <a:p>
            <a:pPr algn="ctr" eaLnBrk="1" hangingPunct="1">
              <a:spcBef>
                <a:spcPct val="50000"/>
              </a:spcBef>
              <a:buFontTx/>
              <a:buNone/>
            </a:pPr>
            <a:r>
              <a:rPr lang="en-US" altLang="en-US" sz="1600" b="1" dirty="0" smtClean="0">
                <a:solidFill>
                  <a:srgbClr val="FF0000"/>
                </a:solidFill>
                <a:cs typeface="Times New Roman" panose="02020603050405020304" pitchFamily="18" charset="0"/>
              </a:rPr>
              <a:t>5</a:t>
            </a:r>
            <a:r>
              <a:rPr lang="en-US" altLang="en-US" sz="1600" b="1" dirty="0" smtClean="0">
                <a:cs typeface="Times New Roman" panose="02020603050405020304" pitchFamily="18" charset="0"/>
              </a:rPr>
              <a:t> </a:t>
            </a:r>
            <a:r>
              <a:rPr lang="en-US" altLang="en-US" sz="1600" b="1" dirty="0">
                <a:cs typeface="Times New Roman" panose="02020603050405020304" pitchFamily="18" charset="0"/>
              </a:rPr>
              <a:t>people were needed to restrain James so bloods could be taken  </a:t>
            </a:r>
          </a:p>
        </p:txBody>
      </p:sp>
      <p:sp>
        <p:nvSpPr>
          <p:cNvPr id="43" name="Text Box 35"/>
          <p:cNvSpPr txBox="1">
            <a:spLocks noChangeArrowheads="1"/>
          </p:cNvSpPr>
          <p:nvPr/>
        </p:nvSpPr>
        <p:spPr bwMode="auto">
          <a:xfrm>
            <a:off x="1981449" y="3795471"/>
            <a:ext cx="1803400" cy="257175"/>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pPr>
            <a:r>
              <a:rPr lang="en-US" altLang="en-US" sz="1200" b="1">
                <a:solidFill>
                  <a:srgbClr val="B20838"/>
                </a:solidFill>
              </a:rPr>
              <a:t>Ambulance</a:t>
            </a:r>
            <a:endParaRPr lang="en-US" altLang="en-US" sz="1200" b="1">
              <a:solidFill>
                <a:srgbClr val="B20838"/>
              </a:solidFill>
              <a:latin typeface="Times" panose="02020603050405020304" pitchFamily="18" charset="0"/>
            </a:endParaRPr>
          </a:p>
        </p:txBody>
      </p:sp>
      <p:sp>
        <p:nvSpPr>
          <p:cNvPr id="44" name="Text Box 39"/>
          <p:cNvSpPr txBox="1">
            <a:spLocks noChangeArrowheads="1"/>
          </p:cNvSpPr>
          <p:nvPr/>
        </p:nvSpPr>
        <p:spPr bwMode="auto">
          <a:xfrm>
            <a:off x="3244306" y="4433094"/>
            <a:ext cx="1081087" cy="703262"/>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800">
              <a:solidFill>
                <a:srgbClr val="3D70B8"/>
              </a:solidFill>
              <a:cs typeface="Times New Roman" panose="02020603050405020304" pitchFamily="18" charset="0"/>
            </a:endParaRPr>
          </a:p>
          <a:p>
            <a:pPr algn="ctr" eaLnBrk="1" hangingPunct="1">
              <a:spcBef>
                <a:spcPct val="0"/>
              </a:spcBef>
              <a:buFontTx/>
              <a:buNone/>
            </a:pPr>
            <a:r>
              <a:rPr lang="en-AU" altLang="en-US" sz="800">
                <a:solidFill>
                  <a:srgbClr val="3D70B8"/>
                </a:solidFill>
                <a:cs typeface="Times New Roman" panose="02020603050405020304" pitchFamily="18" charset="0"/>
              </a:rPr>
              <a:t>. </a:t>
            </a:r>
            <a:br>
              <a:rPr lang="en-AU" altLang="en-US" sz="800">
                <a:solidFill>
                  <a:srgbClr val="3D70B8"/>
                </a:solidFill>
                <a:cs typeface="Times New Roman" panose="02020603050405020304" pitchFamily="18" charset="0"/>
              </a:rPr>
            </a:br>
            <a:r>
              <a:rPr lang="en-AU" altLang="en-US" sz="800">
                <a:solidFill>
                  <a:srgbClr val="3D70B8"/>
                </a:solidFill>
                <a:cs typeface="Times New Roman" panose="02020603050405020304" pitchFamily="18" charset="0"/>
              </a:rPr>
              <a:t/>
            </a:r>
            <a:br>
              <a:rPr lang="en-AU" altLang="en-US" sz="800">
                <a:solidFill>
                  <a:srgbClr val="3D70B8"/>
                </a:solidFill>
                <a:cs typeface="Times New Roman" panose="02020603050405020304" pitchFamily="18" charset="0"/>
              </a:rPr>
            </a:br>
            <a:endParaRPr lang="en-AU" altLang="en-US" sz="800">
              <a:solidFill>
                <a:srgbClr val="3D70B8"/>
              </a:solidFill>
            </a:endParaRPr>
          </a:p>
          <a:p>
            <a:pPr algn="ctr" eaLnBrk="1" hangingPunct="1">
              <a:spcBef>
                <a:spcPct val="0"/>
              </a:spcBef>
              <a:buFontTx/>
              <a:buNone/>
            </a:pPr>
            <a:endParaRPr lang="en-US" altLang="en-US" sz="800">
              <a:solidFill>
                <a:srgbClr val="3D70B8"/>
              </a:solidFill>
            </a:endParaRPr>
          </a:p>
        </p:txBody>
      </p:sp>
      <p:sp>
        <p:nvSpPr>
          <p:cNvPr id="45" name="Text Box 41"/>
          <p:cNvSpPr txBox="1">
            <a:spLocks noChangeArrowheads="1"/>
          </p:cNvSpPr>
          <p:nvPr/>
        </p:nvSpPr>
        <p:spPr bwMode="auto">
          <a:xfrm>
            <a:off x="3340351" y="4290040"/>
            <a:ext cx="3059111" cy="2431435"/>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800" dirty="0" smtClean="0">
                <a:solidFill>
                  <a:srgbClr val="3D70B8"/>
                </a:solidFill>
                <a:cs typeface="Times New Roman" panose="02020603050405020304" pitchFamily="18" charset="0"/>
              </a:rPr>
              <a:t>.</a:t>
            </a:r>
          </a:p>
          <a:p>
            <a:pPr algn="ctr" eaLnBrk="1" hangingPunct="1">
              <a:spcBef>
                <a:spcPct val="0"/>
              </a:spcBef>
              <a:buFontTx/>
              <a:buNone/>
            </a:pPr>
            <a:r>
              <a:rPr lang="en-AU" altLang="en-US" sz="1600" b="1" dirty="0" smtClean="0">
                <a:cs typeface="Times New Roman" panose="02020603050405020304" pitchFamily="18" charset="0"/>
              </a:rPr>
              <a:t>James </a:t>
            </a:r>
            <a:r>
              <a:rPr lang="en-AU" altLang="en-US" sz="1600" b="1" dirty="0">
                <a:cs typeface="Times New Roman" panose="02020603050405020304" pitchFamily="18" charset="0"/>
              </a:rPr>
              <a:t>parents were contacted by the respite </a:t>
            </a:r>
            <a:r>
              <a:rPr lang="en-AU" altLang="en-US" sz="1600" b="1" dirty="0" smtClean="0">
                <a:cs typeface="Times New Roman" panose="02020603050405020304" pitchFamily="18" charset="0"/>
              </a:rPr>
              <a:t>staff. </a:t>
            </a:r>
          </a:p>
          <a:p>
            <a:pPr algn="ctr" eaLnBrk="1" hangingPunct="1">
              <a:spcBef>
                <a:spcPct val="0"/>
              </a:spcBef>
              <a:buFontTx/>
              <a:buNone/>
            </a:pPr>
            <a:endParaRPr lang="en-AU" altLang="en-US" sz="1600" b="1" dirty="0" smtClean="0">
              <a:cs typeface="Times New Roman" panose="02020603050405020304" pitchFamily="18" charset="0"/>
            </a:endParaRPr>
          </a:p>
          <a:p>
            <a:pPr algn="ctr" eaLnBrk="1" hangingPunct="1">
              <a:spcBef>
                <a:spcPct val="0"/>
              </a:spcBef>
              <a:buFontTx/>
              <a:buNone/>
            </a:pPr>
            <a:r>
              <a:rPr lang="en-AU" altLang="en-US" sz="1600" b="1" dirty="0" smtClean="0">
                <a:cs typeface="Times New Roman" panose="02020603050405020304" pitchFamily="18" charset="0"/>
              </a:rPr>
              <a:t>It </a:t>
            </a:r>
            <a:r>
              <a:rPr lang="en-AU" altLang="en-US" sz="1600" b="1" dirty="0">
                <a:cs typeface="Times New Roman" panose="02020603050405020304" pitchFamily="18" charset="0"/>
              </a:rPr>
              <a:t>took them a few hours to </a:t>
            </a:r>
            <a:r>
              <a:rPr lang="en-AU" altLang="en-US" sz="1600" b="1" dirty="0" smtClean="0">
                <a:cs typeface="Times New Roman" panose="02020603050405020304" pitchFamily="18" charset="0"/>
              </a:rPr>
              <a:t>return from holiday. </a:t>
            </a:r>
            <a:r>
              <a:rPr lang="en-AU" altLang="en-US" sz="1600" b="1" dirty="0">
                <a:cs typeface="Times New Roman" panose="02020603050405020304" pitchFamily="18" charset="0"/>
              </a:rPr>
              <a:t>James was very distressed when they arrived</a:t>
            </a:r>
            <a:r>
              <a:rPr lang="en-AU" altLang="en-US" sz="1600" b="1" dirty="0">
                <a:solidFill>
                  <a:srgbClr val="3D70B8"/>
                </a:solidFill>
                <a:cs typeface="Times New Roman" panose="02020603050405020304" pitchFamily="18" charset="0"/>
              </a:rPr>
              <a:t>.</a:t>
            </a:r>
            <a:r>
              <a:rPr lang="en-AU" altLang="en-US" sz="800" dirty="0">
                <a:solidFill>
                  <a:srgbClr val="3D70B8"/>
                </a:solidFill>
                <a:cs typeface="Times New Roman" panose="02020603050405020304" pitchFamily="18" charset="0"/>
              </a:rPr>
              <a:t/>
            </a:r>
            <a:br>
              <a:rPr lang="en-AU" altLang="en-US" sz="800" dirty="0">
                <a:solidFill>
                  <a:srgbClr val="3D70B8"/>
                </a:solidFill>
                <a:cs typeface="Times New Roman" panose="02020603050405020304" pitchFamily="18" charset="0"/>
              </a:rPr>
            </a:br>
            <a:endParaRPr lang="en-AU" altLang="en-US" sz="800" dirty="0">
              <a:solidFill>
                <a:srgbClr val="3D70B8"/>
              </a:solidFill>
              <a:cs typeface="Times New Roman" panose="02020603050405020304" pitchFamily="18" charset="0"/>
            </a:endParaRPr>
          </a:p>
          <a:p>
            <a:pPr algn="ctr" eaLnBrk="1" hangingPunct="1">
              <a:spcBef>
                <a:spcPct val="0"/>
              </a:spcBef>
              <a:buFontTx/>
              <a:buNone/>
            </a:pPr>
            <a:endParaRPr lang="en-US" altLang="en-US" sz="800" dirty="0">
              <a:solidFill>
                <a:srgbClr val="3D70B8"/>
              </a:solidFill>
              <a:cs typeface="Times New Roman" panose="02020603050405020304" pitchFamily="18" charset="0"/>
            </a:endParaRPr>
          </a:p>
        </p:txBody>
      </p:sp>
      <p:sp>
        <p:nvSpPr>
          <p:cNvPr id="46" name="Text Box 44"/>
          <p:cNvSpPr txBox="1">
            <a:spLocks noChangeArrowheads="1"/>
          </p:cNvSpPr>
          <p:nvPr/>
        </p:nvSpPr>
        <p:spPr bwMode="auto">
          <a:xfrm>
            <a:off x="6399462" y="4581525"/>
            <a:ext cx="1081088" cy="336550"/>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800">
                <a:solidFill>
                  <a:srgbClr val="3D70B8"/>
                </a:solidFill>
                <a:cs typeface="Times New Roman" panose="02020603050405020304" pitchFamily="18" charset="0"/>
              </a:rPr>
              <a:t>. </a:t>
            </a:r>
            <a:br>
              <a:rPr lang="en-AU" altLang="en-US" sz="800">
                <a:solidFill>
                  <a:srgbClr val="3D70B8"/>
                </a:solidFill>
                <a:cs typeface="Times New Roman" panose="02020603050405020304" pitchFamily="18" charset="0"/>
              </a:rPr>
            </a:br>
            <a:endParaRPr lang="en-US" altLang="en-US" sz="800">
              <a:solidFill>
                <a:srgbClr val="3D70B8"/>
              </a:solidFill>
              <a:cs typeface="Times New Roman" panose="02020603050405020304" pitchFamily="18" charset="0"/>
            </a:endParaRPr>
          </a:p>
        </p:txBody>
      </p:sp>
      <p:sp>
        <p:nvSpPr>
          <p:cNvPr id="47" name="Text Box 54"/>
          <p:cNvSpPr txBox="1">
            <a:spLocks noChangeArrowheads="1"/>
          </p:cNvSpPr>
          <p:nvPr/>
        </p:nvSpPr>
        <p:spPr bwMode="auto">
          <a:xfrm>
            <a:off x="8775950" y="5084763"/>
            <a:ext cx="1081087" cy="336550"/>
          </a:xfrm>
          <a:prstGeom prst="rect">
            <a:avLst/>
          </a:prstGeom>
          <a:noFill/>
          <a:ln>
            <a:noFill/>
          </a:ln>
          <a:effectLst/>
          <a:extLst>
            <a:ext uri="{909E8E84-426E-40DD-AFC4-6F175D3DCCD1}">
              <a14:hiddenFill xmlns:a14="http://schemas.microsoft.com/office/drawing/2010/main">
                <a:solidFill>
                  <a:srgbClr val="953A94"/>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AU" altLang="en-US" sz="800">
                <a:solidFill>
                  <a:srgbClr val="3D70B8"/>
                </a:solidFill>
                <a:cs typeface="Times New Roman" panose="02020603050405020304" pitchFamily="18" charset="0"/>
              </a:rPr>
              <a:t>. </a:t>
            </a:r>
            <a:br>
              <a:rPr lang="en-AU" altLang="en-US" sz="800">
                <a:solidFill>
                  <a:srgbClr val="3D70B8"/>
                </a:solidFill>
                <a:cs typeface="Times New Roman" panose="02020603050405020304" pitchFamily="18" charset="0"/>
              </a:rPr>
            </a:br>
            <a:endParaRPr lang="en-US" altLang="en-US" sz="800">
              <a:solidFill>
                <a:srgbClr val="3D70B8"/>
              </a:solidFill>
              <a:cs typeface="Times New Roman" panose="02020603050405020304" pitchFamily="18" charset="0"/>
            </a:endParaRPr>
          </a:p>
        </p:txBody>
      </p:sp>
      <p:sp>
        <p:nvSpPr>
          <p:cNvPr id="48" name="Rectangular Callout 47"/>
          <p:cNvSpPr/>
          <p:nvPr/>
        </p:nvSpPr>
        <p:spPr>
          <a:xfrm>
            <a:off x="7702062" y="222250"/>
            <a:ext cx="2684585" cy="1933121"/>
          </a:xfrm>
          <a:prstGeom prst="wedgeRectCallout">
            <a:avLst>
              <a:gd name="adj1" fmla="val -26603"/>
              <a:gd name="adj2" fmla="val 91380"/>
            </a:avLst>
          </a:prstGeom>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b="1" dirty="0">
                <a:latin typeface="Arial" panose="020B0604020202020204" pitchFamily="34" charset="0"/>
                <a:cs typeface="Arial" panose="020B0604020202020204" pitchFamily="34" charset="0"/>
              </a:rPr>
              <a:t>James was discharged into the care of his parents. </a:t>
            </a:r>
            <a:endParaRPr lang="en-US" sz="1600" b="1" dirty="0" smtClean="0">
              <a:latin typeface="Arial" panose="020B0604020202020204" pitchFamily="34" charset="0"/>
              <a:cs typeface="Arial" panose="020B0604020202020204" pitchFamily="34" charset="0"/>
            </a:endParaRPr>
          </a:p>
          <a:p>
            <a:pPr algn="ctr" eaLnBrk="1" hangingPunct="1">
              <a:defRPr/>
            </a:pPr>
            <a:endParaRPr lang="en-US" sz="1600" b="1" dirty="0">
              <a:latin typeface="Arial" panose="020B0604020202020204" pitchFamily="34" charset="0"/>
              <a:cs typeface="Arial" panose="020B0604020202020204" pitchFamily="34" charset="0"/>
            </a:endParaRPr>
          </a:p>
          <a:p>
            <a:pPr algn="ctr" eaLnBrk="1" hangingPunct="1">
              <a:defRPr/>
            </a:pPr>
            <a:r>
              <a:rPr lang="en-US" sz="1600" b="1" dirty="0" smtClean="0">
                <a:latin typeface="Arial" panose="020B0604020202020204" pitchFamily="34" charset="0"/>
                <a:cs typeface="Arial" panose="020B0604020202020204" pitchFamily="34" charset="0"/>
              </a:rPr>
              <a:t>They </a:t>
            </a:r>
            <a:r>
              <a:rPr lang="en-US" sz="1600" b="1" dirty="0">
                <a:latin typeface="Arial" panose="020B0604020202020204" pitchFamily="34" charset="0"/>
                <a:cs typeface="Arial" panose="020B0604020202020204" pitchFamily="34" charset="0"/>
              </a:rPr>
              <a:t>were informed that restraint was used to take blood. </a:t>
            </a:r>
            <a:endParaRPr lang="en-AU" sz="1600" b="1" dirty="0">
              <a:latin typeface="Arial" panose="020B0604020202020204" pitchFamily="34" charset="0"/>
              <a:cs typeface="Arial" panose="020B0604020202020204" pitchFamily="34" charset="0"/>
            </a:endParaRPr>
          </a:p>
        </p:txBody>
      </p:sp>
      <p:sp>
        <p:nvSpPr>
          <p:cNvPr id="49" name="Text Box 58"/>
          <p:cNvSpPr txBox="1">
            <a:spLocks noChangeArrowheads="1"/>
          </p:cNvSpPr>
          <p:nvPr/>
        </p:nvSpPr>
        <p:spPr bwMode="auto">
          <a:xfrm>
            <a:off x="445823" y="515082"/>
            <a:ext cx="257696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dirty="0" smtClean="0">
                <a:solidFill>
                  <a:srgbClr val="FF0000"/>
                </a:solidFill>
                <a:cs typeface="Times New Roman" panose="02020603050405020304" pitchFamily="18" charset="0"/>
              </a:rPr>
              <a:t>When he was 17</a:t>
            </a:r>
          </a:p>
          <a:p>
            <a:pPr algn="ctr" eaLnBrk="1" hangingPunct="1">
              <a:spcBef>
                <a:spcPct val="50000"/>
              </a:spcBef>
              <a:buFontTx/>
              <a:buNone/>
            </a:pPr>
            <a:r>
              <a:rPr lang="en-US" altLang="en-US" sz="1600" b="1" dirty="0" smtClean="0">
                <a:cs typeface="Times New Roman" panose="02020603050405020304" pitchFamily="18" charset="0"/>
              </a:rPr>
              <a:t>James </a:t>
            </a:r>
            <a:r>
              <a:rPr lang="en-US" altLang="en-US" sz="1600" b="1" dirty="0">
                <a:cs typeface="Times New Roman" panose="02020603050405020304" pitchFamily="18" charset="0"/>
              </a:rPr>
              <a:t>was staying </a:t>
            </a:r>
            <a:r>
              <a:rPr lang="en-US" altLang="en-US" sz="1600" b="1" dirty="0" smtClean="0">
                <a:cs typeface="Times New Roman" panose="02020603050405020304" pitchFamily="18" charset="0"/>
              </a:rPr>
              <a:t>at </a:t>
            </a:r>
            <a:r>
              <a:rPr lang="en-US" altLang="en-US" sz="1600" b="1" dirty="0">
                <a:cs typeface="Times New Roman" panose="02020603050405020304" pitchFamily="18" charset="0"/>
              </a:rPr>
              <a:t>respite </a:t>
            </a:r>
            <a:r>
              <a:rPr lang="en-US" altLang="en-US" sz="1600" b="1" dirty="0" smtClean="0">
                <a:cs typeface="Times New Roman" panose="02020603050405020304" pitchFamily="18" charset="0"/>
              </a:rPr>
              <a:t>while </a:t>
            </a:r>
            <a:r>
              <a:rPr lang="en-US" altLang="en-US" sz="1600" b="1" dirty="0">
                <a:cs typeface="Times New Roman" panose="02020603050405020304" pitchFamily="18" charset="0"/>
              </a:rPr>
              <a:t>his parents </a:t>
            </a:r>
            <a:r>
              <a:rPr lang="en-US" altLang="en-US" sz="1600" b="1" dirty="0" smtClean="0">
                <a:cs typeface="Times New Roman" panose="02020603050405020304" pitchFamily="18" charset="0"/>
              </a:rPr>
              <a:t>went  on their first  holiday since he was born </a:t>
            </a:r>
            <a:endParaRPr lang="en-US" altLang="en-US" sz="1600" b="1" dirty="0">
              <a:cs typeface="Times New Roman" panose="02020603050405020304" pitchFamily="18" charset="0"/>
            </a:endParaRPr>
          </a:p>
        </p:txBody>
      </p:sp>
      <p:cxnSp>
        <p:nvCxnSpPr>
          <p:cNvPr id="51" name="Straight Arrow Connector 50"/>
          <p:cNvCxnSpPr/>
          <p:nvPr/>
        </p:nvCxnSpPr>
        <p:spPr>
          <a:xfrm flipV="1">
            <a:off x="445823" y="3636627"/>
            <a:ext cx="11296133" cy="15874"/>
          </a:xfrm>
          <a:prstGeom prst="straightConnector1">
            <a:avLst/>
          </a:prstGeom>
          <a:ln w="76200">
            <a:tailEnd type="arrow"/>
          </a:ln>
        </p:spPr>
        <p:style>
          <a:lnRef idx="3">
            <a:schemeClr val="accent4"/>
          </a:lnRef>
          <a:fillRef idx="0">
            <a:schemeClr val="accent4"/>
          </a:fillRef>
          <a:effectRef idx="2">
            <a:schemeClr val="accent4"/>
          </a:effectRef>
          <a:fontRef idx="minor">
            <a:schemeClr val="tx1"/>
          </a:fontRef>
        </p:style>
      </p:cxnSp>
      <p:pic>
        <p:nvPicPr>
          <p:cNvPr id="5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675" y="2362201"/>
            <a:ext cx="154791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Home icon by pit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4773" y="2482850"/>
            <a:ext cx="1112263" cy="1033463"/>
          </a:xfrm>
          <a:prstGeom prst="rect">
            <a:avLst/>
          </a:prstGeom>
          <a:noFill/>
          <a:ln>
            <a:noFill/>
          </a:ln>
        </p:spPr>
      </p:pic>
      <p:sp>
        <p:nvSpPr>
          <p:cNvPr id="3" name="TextBox 2"/>
          <p:cNvSpPr txBox="1"/>
          <p:nvPr/>
        </p:nvSpPr>
        <p:spPr>
          <a:xfrm>
            <a:off x="10386647" y="1922363"/>
            <a:ext cx="1500554"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3200" dirty="0" smtClean="0"/>
              <a:t>Lifelong </a:t>
            </a:r>
          </a:p>
          <a:p>
            <a:r>
              <a:rPr lang="en-AU" sz="3200" dirty="0" smtClean="0"/>
              <a:t>Impact </a:t>
            </a:r>
            <a:endParaRPr lang="en-AU" sz="3200" dirty="0"/>
          </a:p>
        </p:txBody>
      </p:sp>
    </p:spTree>
    <p:extLst>
      <p:ext uri="{BB962C8B-B14F-4D97-AF65-F5344CB8AC3E}">
        <p14:creationId xmlns:p14="http://schemas.microsoft.com/office/powerpoint/2010/main" val="2030986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t>A2D Together Folder </a:t>
            </a:r>
            <a:endParaRPr lang="en-AU" dirty="0"/>
          </a:p>
        </p:txBody>
      </p:sp>
      <p:sp>
        <p:nvSpPr>
          <p:cNvPr id="3" name="Content Placeholder 2"/>
          <p:cNvSpPr>
            <a:spLocks noGrp="1"/>
          </p:cNvSpPr>
          <p:nvPr>
            <p:ph idx="1"/>
          </p:nvPr>
        </p:nvSpPr>
        <p:spPr>
          <a:xfrm>
            <a:off x="838200" y="1825625"/>
            <a:ext cx="7532077" cy="4351338"/>
          </a:xfrm>
        </p:spPr>
        <p:txBody>
          <a:bodyPr>
            <a:normAutofit/>
          </a:bodyPr>
          <a:lstStyle/>
          <a:p>
            <a:pPr>
              <a:buSzPct val="83000"/>
              <a:defRPr/>
            </a:pPr>
            <a:r>
              <a:rPr lang="en-AU" b="1" dirty="0" smtClean="0">
                <a:solidFill>
                  <a:schemeClr val="accent1">
                    <a:lumMod val="75000"/>
                  </a:schemeClr>
                </a:solidFill>
              </a:rPr>
              <a:t>Front cover – </a:t>
            </a:r>
            <a:r>
              <a:rPr lang="en-AU" dirty="0" smtClean="0">
                <a:solidFill>
                  <a:schemeClr val="accent1">
                    <a:lumMod val="75000"/>
                  </a:schemeClr>
                </a:solidFill>
              </a:rPr>
              <a:t>Contacts/photo</a:t>
            </a:r>
          </a:p>
          <a:p>
            <a:pPr>
              <a:buSzPct val="83000"/>
              <a:defRPr/>
            </a:pPr>
            <a:r>
              <a:rPr lang="en-AU" b="1" dirty="0" smtClean="0">
                <a:solidFill>
                  <a:srgbClr val="FF0000"/>
                </a:solidFill>
              </a:rPr>
              <a:t>Medication </a:t>
            </a:r>
            <a:r>
              <a:rPr lang="en-AU" b="1" dirty="0">
                <a:solidFill>
                  <a:srgbClr val="FF0000"/>
                </a:solidFill>
              </a:rPr>
              <a:t>chart </a:t>
            </a:r>
            <a:r>
              <a:rPr lang="en-AU" dirty="0">
                <a:solidFill>
                  <a:srgbClr val="FF0000"/>
                </a:solidFill>
              </a:rPr>
              <a:t>and</a:t>
            </a:r>
            <a:r>
              <a:rPr lang="en-AU" b="1" dirty="0">
                <a:solidFill>
                  <a:srgbClr val="FF0000"/>
                </a:solidFill>
              </a:rPr>
              <a:t> Webster Pack</a:t>
            </a:r>
          </a:p>
          <a:p>
            <a:pPr>
              <a:buSzPct val="83000"/>
              <a:defRPr/>
            </a:pPr>
            <a:r>
              <a:rPr lang="en-AU" b="1" dirty="0">
                <a:solidFill>
                  <a:srgbClr val="ED6113"/>
                </a:solidFill>
              </a:rPr>
              <a:t>TOP 5 </a:t>
            </a:r>
            <a:r>
              <a:rPr lang="en-AU" dirty="0">
                <a:solidFill>
                  <a:srgbClr val="ED6113"/>
                </a:solidFill>
              </a:rPr>
              <a:t>tips for </a:t>
            </a:r>
            <a:r>
              <a:rPr lang="en-AU" dirty="0" smtClean="0">
                <a:solidFill>
                  <a:srgbClr val="ED6113"/>
                </a:solidFill>
              </a:rPr>
              <a:t>support</a:t>
            </a:r>
            <a:endParaRPr lang="en-AU" dirty="0" smtClean="0">
              <a:solidFill>
                <a:schemeClr val="accent6">
                  <a:lumMod val="75000"/>
                </a:schemeClr>
              </a:solidFill>
            </a:endParaRPr>
          </a:p>
          <a:p>
            <a:pPr>
              <a:buSzPct val="83000"/>
              <a:defRPr/>
            </a:pPr>
            <a:r>
              <a:rPr lang="en-AU" b="1" dirty="0" smtClean="0">
                <a:solidFill>
                  <a:schemeClr val="accent6">
                    <a:lumMod val="75000"/>
                  </a:schemeClr>
                </a:solidFill>
              </a:rPr>
              <a:t>Hospital </a:t>
            </a:r>
            <a:r>
              <a:rPr lang="en-AU" b="1" dirty="0">
                <a:solidFill>
                  <a:schemeClr val="accent6">
                    <a:lumMod val="75000"/>
                  </a:schemeClr>
                </a:solidFill>
              </a:rPr>
              <a:t>Support </a:t>
            </a:r>
            <a:r>
              <a:rPr lang="en-AU" b="1" dirty="0" smtClean="0">
                <a:solidFill>
                  <a:schemeClr val="accent6">
                    <a:lumMod val="75000"/>
                  </a:schemeClr>
                </a:solidFill>
              </a:rPr>
              <a:t>Plan </a:t>
            </a:r>
            <a:endParaRPr lang="en-AU" b="1" dirty="0">
              <a:solidFill>
                <a:schemeClr val="accent6">
                  <a:lumMod val="75000"/>
                </a:schemeClr>
              </a:solidFill>
            </a:endParaRPr>
          </a:p>
          <a:p>
            <a:pPr>
              <a:buSzPct val="83000"/>
              <a:defRPr/>
            </a:pPr>
            <a:r>
              <a:rPr lang="en-AU" b="1" dirty="0">
                <a:solidFill>
                  <a:schemeClr val="accent6">
                    <a:lumMod val="75000"/>
                  </a:schemeClr>
                </a:solidFill>
              </a:rPr>
              <a:t>Mealtime Management </a:t>
            </a:r>
            <a:r>
              <a:rPr lang="en-AU" b="1" dirty="0" smtClean="0">
                <a:solidFill>
                  <a:schemeClr val="accent6">
                    <a:lumMod val="75000"/>
                  </a:schemeClr>
                </a:solidFill>
              </a:rPr>
              <a:t>Plan</a:t>
            </a:r>
            <a:endParaRPr lang="en-AU" b="1" dirty="0">
              <a:solidFill>
                <a:schemeClr val="accent6">
                  <a:lumMod val="75000"/>
                </a:schemeClr>
              </a:solidFill>
            </a:endParaRPr>
          </a:p>
          <a:p>
            <a:pPr>
              <a:buSzPct val="83000"/>
              <a:defRPr/>
            </a:pPr>
            <a:r>
              <a:rPr lang="en-AU" dirty="0">
                <a:solidFill>
                  <a:schemeClr val="accent6">
                    <a:lumMod val="75000"/>
                  </a:schemeClr>
                </a:solidFill>
              </a:rPr>
              <a:t>Other relevant plans to support </a:t>
            </a:r>
            <a:r>
              <a:rPr lang="en-AU" dirty="0" smtClean="0">
                <a:solidFill>
                  <a:schemeClr val="accent6">
                    <a:lumMod val="75000"/>
                  </a:schemeClr>
                </a:solidFill>
              </a:rPr>
              <a:t>the person in </a:t>
            </a:r>
            <a:r>
              <a:rPr lang="en-AU" dirty="0">
                <a:solidFill>
                  <a:schemeClr val="accent6">
                    <a:lumMod val="75000"/>
                  </a:schemeClr>
                </a:solidFill>
              </a:rPr>
              <a:t>hospital</a:t>
            </a:r>
          </a:p>
          <a:p>
            <a:endParaRPr lang="en-AU" dirty="0"/>
          </a:p>
        </p:txBody>
      </p:sp>
      <p:pic>
        <p:nvPicPr>
          <p:cNvPr id="4" name="Picture 3"/>
          <p:cNvPicPr>
            <a:picLocks noChangeAspect="1" noChangeArrowheads="1"/>
          </p:cNvPicPr>
          <p:nvPr/>
        </p:nvPicPr>
        <p:blipFill>
          <a:blip r:embed="rId3"/>
          <a:srcRect/>
          <a:stretch>
            <a:fillRect/>
          </a:stretch>
        </p:blipFill>
        <p:spPr bwMode="auto">
          <a:xfrm rot="199307">
            <a:off x="8471809" y="616307"/>
            <a:ext cx="2536119" cy="3578051"/>
          </a:xfrm>
          <a:prstGeom prst="rect">
            <a:avLst/>
          </a:prstGeom>
          <a:noFill/>
          <a:ln w="9525">
            <a:noFill/>
            <a:miter lim="800000"/>
            <a:headEnd/>
            <a:tailEnd/>
          </a:ln>
        </p:spPr>
      </p:pic>
      <p:sp>
        <p:nvSpPr>
          <p:cNvPr id="5" name="Rectangle 4"/>
          <p:cNvSpPr/>
          <p:nvPr/>
        </p:nvSpPr>
        <p:spPr>
          <a:xfrm>
            <a:off x="2098431" y="5432195"/>
            <a:ext cx="6096000" cy="830997"/>
          </a:xfrm>
          <a:prstGeom prst="rect">
            <a:avLst/>
          </a:prstGeom>
        </p:spPr>
        <p:txBody>
          <a:bodyPr>
            <a:spAutoFit/>
          </a:bodyPr>
          <a:lstStyle/>
          <a:p>
            <a:pPr algn="ctr">
              <a:defRPr/>
            </a:pPr>
            <a:r>
              <a:rPr lang="en-US" sz="2400" b="1" i="1" dirty="0"/>
              <a:t>It is important that this information stay with the person at all times</a:t>
            </a:r>
          </a:p>
        </p:txBody>
      </p:sp>
    </p:spTree>
    <p:extLst>
      <p:ext uri="{BB962C8B-B14F-4D97-AF65-F5344CB8AC3E}">
        <p14:creationId xmlns:p14="http://schemas.microsoft.com/office/powerpoint/2010/main" val="2094593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232" y="2243241"/>
            <a:ext cx="3224213" cy="2253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b="1" dirty="0" smtClean="0"/>
              <a:t>End of life plans</a:t>
            </a:r>
            <a:endParaRPr lang="en-AU" b="1" dirty="0"/>
          </a:p>
        </p:txBody>
      </p:sp>
      <p:sp>
        <p:nvSpPr>
          <p:cNvPr id="3" name="Content Placeholder 2"/>
          <p:cNvSpPr>
            <a:spLocks noGrp="1"/>
          </p:cNvSpPr>
          <p:nvPr>
            <p:ph idx="1"/>
          </p:nvPr>
        </p:nvSpPr>
        <p:spPr>
          <a:xfrm>
            <a:off x="838200" y="2543908"/>
            <a:ext cx="9278815" cy="2508738"/>
          </a:xfrm>
        </p:spPr>
        <p:txBody>
          <a:bodyPr/>
          <a:lstStyle/>
          <a:p>
            <a:pPr marL="0" lvl="1" indent="0">
              <a:spcBef>
                <a:spcPts val="1000"/>
              </a:spcBef>
              <a:buNone/>
              <a:defRPr/>
            </a:pPr>
            <a:r>
              <a:rPr lang="en-US" sz="2800" dirty="0" smtClean="0"/>
              <a:t>- </a:t>
            </a:r>
            <a:r>
              <a:rPr lang="en-US" sz="3200" dirty="0" err="1" smtClean="0"/>
              <a:t>Authorised</a:t>
            </a:r>
            <a:r>
              <a:rPr lang="en-US" sz="3200" dirty="0" smtClean="0"/>
              <a:t> </a:t>
            </a:r>
            <a:r>
              <a:rPr lang="en-US" sz="3200" dirty="0"/>
              <a:t>care plan or/and</a:t>
            </a:r>
          </a:p>
          <a:p>
            <a:pPr marL="0" lvl="1" indent="0">
              <a:spcBef>
                <a:spcPts val="1000"/>
              </a:spcBef>
              <a:spcAft>
                <a:spcPts val="1800"/>
              </a:spcAft>
              <a:buNone/>
              <a:defRPr/>
            </a:pPr>
            <a:r>
              <a:rPr lang="en-US" sz="3200" dirty="0" smtClean="0"/>
              <a:t>- Palliative </a:t>
            </a:r>
            <a:r>
              <a:rPr lang="en-US" sz="3200" dirty="0"/>
              <a:t>care </a:t>
            </a:r>
            <a:r>
              <a:rPr lang="en-US" sz="3200" dirty="0" smtClean="0"/>
              <a:t>plan</a:t>
            </a:r>
            <a:endParaRPr lang="en-US" sz="2800" dirty="0"/>
          </a:p>
          <a:p>
            <a:pPr marL="457200" lvl="1" indent="0">
              <a:spcBef>
                <a:spcPts val="600"/>
              </a:spcBef>
              <a:spcAft>
                <a:spcPts val="600"/>
              </a:spcAft>
              <a:buNone/>
              <a:defRPr/>
            </a:pPr>
            <a:r>
              <a:rPr lang="en-US" dirty="0" smtClean="0"/>
              <a:t>- </a:t>
            </a:r>
            <a:r>
              <a:rPr lang="en-US" sz="2800" dirty="0" smtClean="0"/>
              <a:t>In  </a:t>
            </a:r>
            <a:r>
              <a:rPr lang="en-US" sz="2800" dirty="0"/>
              <a:t>the front section of their </a:t>
            </a:r>
            <a:r>
              <a:rPr lang="en-US" sz="2800" dirty="0" smtClean="0"/>
              <a:t>folder</a:t>
            </a:r>
          </a:p>
          <a:p>
            <a:pPr marL="457200" lvl="1" indent="0">
              <a:buNone/>
              <a:defRPr/>
            </a:pPr>
            <a:r>
              <a:rPr lang="en-US" sz="2800" b="1" dirty="0" smtClean="0">
                <a:solidFill>
                  <a:srgbClr val="FF0000"/>
                </a:solidFill>
              </a:rPr>
              <a:t>- Highlighted</a:t>
            </a:r>
            <a:r>
              <a:rPr lang="en-US" sz="2800" dirty="0" smtClean="0"/>
              <a:t> </a:t>
            </a:r>
            <a:r>
              <a:rPr lang="en-US" sz="2800" dirty="0"/>
              <a:t>on the cover page of the </a:t>
            </a:r>
            <a:r>
              <a:rPr lang="en-US" sz="2800" dirty="0" smtClean="0"/>
              <a:t>A2D Together Folder</a:t>
            </a:r>
            <a:endParaRPr lang="en-US" sz="2800" dirty="0"/>
          </a:p>
          <a:p>
            <a:pPr lvl="1"/>
            <a:endParaRPr lang="en-AU" sz="2800" dirty="0"/>
          </a:p>
        </p:txBody>
      </p:sp>
    </p:spTree>
    <p:extLst>
      <p:ext uri="{BB962C8B-B14F-4D97-AF65-F5344CB8AC3E}">
        <p14:creationId xmlns:p14="http://schemas.microsoft.com/office/powerpoint/2010/main" val="6125134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Consent to medical treatment </a:t>
            </a:r>
            <a:endParaRPr lang="en-AU" dirty="0"/>
          </a:p>
        </p:txBody>
      </p:sp>
      <p:sp>
        <p:nvSpPr>
          <p:cNvPr id="3" name="Content Placeholder 2"/>
          <p:cNvSpPr>
            <a:spLocks noGrp="1"/>
          </p:cNvSpPr>
          <p:nvPr>
            <p:ph idx="1"/>
          </p:nvPr>
        </p:nvSpPr>
        <p:spPr/>
        <p:txBody>
          <a:bodyPr/>
          <a:lstStyle/>
          <a:p>
            <a:r>
              <a:rPr lang="en-US" altLang="en-US" dirty="0"/>
              <a:t>Medical Practitioners -  legal and professional responsibility </a:t>
            </a:r>
            <a:r>
              <a:rPr lang="en-US" altLang="en-US" dirty="0" smtClean="0"/>
              <a:t>to obtain consent </a:t>
            </a:r>
            <a:r>
              <a:rPr lang="en-US" altLang="en-US" dirty="0"/>
              <a:t>to treatments </a:t>
            </a:r>
          </a:p>
          <a:p>
            <a:r>
              <a:rPr lang="en-US" altLang="en-US" dirty="0"/>
              <a:t>If patient  </a:t>
            </a:r>
            <a:r>
              <a:rPr lang="en-US" altLang="en-US" dirty="0" smtClean="0"/>
              <a:t>unable </a:t>
            </a:r>
            <a:r>
              <a:rPr lang="en-US" altLang="en-US" dirty="0"/>
              <a:t>to consent -  seek consent from the patient’s ‘person responsible’  (</a:t>
            </a:r>
            <a:r>
              <a:rPr lang="en-US" altLang="en-US" i="1" dirty="0"/>
              <a:t>The Guardianship Act 1887)</a:t>
            </a:r>
          </a:p>
          <a:p>
            <a:r>
              <a:rPr lang="en-US" altLang="en-US" b="1" dirty="0"/>
              <a:t>Disability Support staff from FACS are </a:t>
            </a:r>
            <a:r>
              <a:rPr lang="en-US" altLang="en-US" b="1" dirty="0">
                <a:solidFill>
                  <a:srgbClr val="FF0000"/>
                </a:solidFill>
              </a:rPr>
              <a:t>not permitted </a:t>
            </a:r>
            <a:r>
              <a:rPr lang="en-US" altLang="en-US" b="1" dirty="0"/>
              <a:t>to consent to medical treatment. </a:t>
            </a:r>
          </a:p>
          <a:p>
            <a:r>
              <a:rPr lang="en-US" altLang="en-US" dirty="0"/>
              <a:t>Their role is to support the patient and provide the name of the ‘person responsible’ </a:t>
            </a:r>
            <a:r>
              <a:rPr lang="en-US" altLang="en-US" dirty="0">
                <a:solidFill>
                  <a:srgbClr val="FF0000"/>
                </a:solidFill>
              </a:rPr>
              <a:t>A2D Together Folder </a:t>
            </a:r>
            <a:endParaRPr lang="en-AU" dirty="0">
              <a:solidFill>
                <a:srgbClr val="FF0000"/>
              </a:solidFill>
            </a:endParaRPr>
          </a:p>
          <a:p>
            <a:pPr marL="0" indent="0">
              <a:buNone/>
            </a:pPr>
            <a:endParaRPr lang="en-AU" dirty="0"/>
          </a:p>
        </p:txBody>
      </p:sp>
    </p:spTree>
    <p:extLst>
      <p:ext uri="{BB962C8B-B14F-4D97-AF65-F5344CB8AC3E}">
        <p14:creationId xmlns:p14="http://schemas.microsoft.com/office/powerpoint/2010/main" val="1030385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t>Treatment </a:t>
            </a:r>
            <a:r>
              <a:rPr lang="en-US" altLang="en-US" b="1" dirty="0"/>
              <a:t>considered urgent and necessary </a:t>
            </a:r>
            <a:endParaRPr lang="en-AU" dirty="0"/>
          </a:p>
        </p:txBody>
      </p:sp>
      <p:sp>
        <p:nvSpPr>
          <p:cNvPr id="3" name="Content Placeholder 2"/>
          <p:cNvSpPr>
            <a:spLocks noGrp="1"/>
          </p:cNvSpPr>
          <p:nvPr>
            <p:ph idx="1"/>
          </p:nvPr>
        </p:nvSpPr>
        <p:spPr/>
        <p:txBody>
          <a:bodyPr/>
          <a:lstStyle/>
          <a:p>
            <a:pPr>
              <a:buSzPct val="80000"/>
              <a:defRPr/>
            </a:pPr>
            <a:r>
              <a:rPr lang="en-US" sz="3200" dirty="0"/>
              <a:t>Save patient’s life</a:t>
            </a:r>
          </a:p>
          <a:p>
            <a:pPr>
              <a:buSzPct val="80000"/>
              <a:defRPr/>
            </a:pPr>
            <a:r>
              <a:rPr lang="en-US" sz="3200" dirty="0"/>
              <a:t>Prevent serious damage to health</a:t>
            </a:r>
          </a:p>
          <a:p>
            <a:pPr>
              <a:buSzPct val="80000"/>
              <a:defRPr/>
            </a:pPr>
            <a:r>
              <a:rPr lang="en-US" sz="3200" dirty="0"/>
              <a:t>Prevent or alleviate significant pain or distress </a:t>
            </a:r>
            <a:endParaRPr lang="en-US" sz="3200" dirty="0">
              <a:solidFill>
                <a:srgbClr val="FF0000"/>
              </a:solidFill>
            </a:endParaRPr>
          </a:p>
          <a:p>
            <a:pPr marL="0" indent="0">
              <a:buSzPct val="80000"/>
              <a:buNone/>
              <a:defRPr/>
            </a:pPr>
            <a:endParaRPr lang="en-US" sz="3600" b="1" dirty="0" smtClean="0">
              <a:solidFill>
                <a:srgbClr val="FF0000"/>
              </a:solidFill>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741065">
            <a:off x="8564820" y="2883777"/>
            <a:ext cx="3276600"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50123" y="4247317"/>
            <a:ext cx="5076092" cy="923330"/>
          </a:xfrm>
          <a:prstGeom prst="rect">
            <a:avLst/>
          </a:prstGeom>
          <a:solidFill>
            <a:schemeClr val="accent6">
              <a:lumMod val="20000"/>
              <a:lumOff val="80000"/>
            </a:schemeClr>
          </a:solidFill>
          <a:effectLst>
            <a:glow rad="228600">
              <a:schemeClr val="accent2">
                <a:satMod val="175000"/>
                <a:alpha val="40000"/>
              </a:schemeClr>
            </a:glow>
          </a:effectLst>
        </p:spPr>
        <p:txBody>
          <a:bodyPr wrap="square" rtlCol="0">
            <a:spAutoFit/>
          </a:bodyPr>
          <a:lstStyle/>
          <a:p>
            <a:pPr marL="0" lvl="1" algn="ctr"/>
            <a:r>
              <a:rPr lang="en-US" sz="3600" b="1" dirty="0">
                <a:solidFill>
                  <a:srgbClr val="FF0000"/>
                </a:solidFill>
              </a:rPr>
              <a:t>No Consent is required</a:t>
            </a:r>
            <a:endParaRPr lang="en-AU" dirty="0"/>
          </a:p>
          <a:p>
            <a:pPr algn="ctr"/>
            <a:endParaRPr lang="en-AU" dirty="0"/>
          </a:p>
        </p:txBody>
      </p:sp>
    </p:spTree>
    <p:extLst>
      <p:ext uri="{BB962C8B-B14F-4D97-AF65-F5344CB8AC3E}">
        <p14:creationId xmlns:p14="http://schemas.microsoft.com/office/powerpoint/2010/main" val="187218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1340"/>
            <a:ext cx="10515600" cy="1325563"/>
          </a:xfrm>
        </p:spPr>
        <p:txBody>
          <a:bodyPr>
            <a:normAutofit/>
          </a:bodyPr>
          <a:lstStyle/>
          <a:p>
            <a:pPr algn="ctr"/>
            <a:r>
              <a:rPr lang="en-AU" sz="5400" b="1" dirty="0" smtClean="0"/>
              <a:t>TOP 5 is…</a:t>
            </a:r>
            <a:endParaRPr lang="en-AU" sz="5400" b="1" dirty="0"/>
          </a:p>
        </p:txBody>
      </p:sp>
      <p:sp>
        <p:nvSpPr>
          <p:cNvPr id="3" name="Content Placeholder 2"/>
          <p:cNvSpPr>
            <a:spLocks noGrp="1"/>
          </p:cNvSpPr>
          <p:nvPr>
            <p:ph idx="1"/>
          </p:nvPr>
        </p:nvSpPr>
        <p:spPr>
          <a:xfrm>
            <a:off x="803029" y="1568815"/>
            <a:ext cx="9138139" cy="4351338"/>
          </a:xfrm>
        </p:spPr>
        <p:txBody>
          <a:bodyPr>
            <a:normAutofit/>
          </a:bodyPr>
          <a:lstStyle/>
          <a:p>
            <a:pPr>
              <a:buSzPct val="80000"/>
            </a:pPr>
            <a:r>
              <a:rPr lang="en-AU" sz="3200" dirty="0" smtClean="0"/>
              <a:t>designed to </a:t>
            </a:r>
            <a:r>
              <a:rPr lang="en-AU" sz="3200" dirty="0" smtClean="0">
                <a:solidFill>
                  <a:srgbClr val="FF0000"/>
                </a:solidFill>
              </a:rPr>
              <a:t>assist</a:t>
            </a:r>
            <a:r>
              <a:rPr lang="en-AU" sz="3200" dirty="0" smtClean="0"/>
              <a:t> </a:t>
            </a:r>
            <a:r>
              <a:rPr lang="en-AU" sz="3200" dirty="0"/>
              <a:t>the hospital staff  </a:t>
            </a:r>
            <a:r>
              <a:rPr lang="en-AU" sz="3200" dirty="0">
                <a:solidFill>
                  <a:srgbClr val="FF0000"/>
                </a:solidFill>
              </a:rPr>
              <a:t>better understand</a:t>
            </a:r>
            <a:r>
              <a:rPr lang="en-AU" sz="3200" dirty="0"/>
              <a:t> the individual needs of the </a:t>
            </a:r>
            <a:r>
              <a:rPr lang="en-AU" sz="3200" dirty="0" smtClean="0"/>
              <a:t>person</a:t>
            </a:r>
            <a:endParaRPr lang="en-AU" sz="3200" dirty="0"/>
          </a:p>
          <a:p>
            <a:pPr>
              <a:buSzPct val="80000"/>
            </a:pPr>
            <a:r>
              <a:rPr lang="en-AU" sz="3200" dirty="0" smtClean="0"/>
              <a:t>developed </a:t>
            </a:r>
            <a:r>
              <a:rPr lang="en-AU" sz="3200" dirty="0"/>
              <a:t>by people who </a:t>
            </a:r>
            <a:r>
              <a:rPr lang="en-AU" sz="3200" b="1" dirty="0">
                <a:solidFill>
                  <a:srgbClr val="FF9900"/>
                </a:solidFill>
              </a:rPr>
              <a:t>know the person well </a:t>
            </a:r>
            <a:r>
              <a:rPr lang="en-AU" sz="3200" dirty="0" smtClean="0"/>
              <a:t>and include:</a:t>
            </a:r>
          </a:p>
          <a:p>
            <a:pPr lvl="1">
              <a:spcBef>
                <a:spcPts val="1200"/>
              </a:spcBef>
              <a:spcAft>
                <a:spcPts val="600"/>
              </a:spcAft>
            </a:pPr>
            <a:r>
              <a:rPr lang="en-AU" sz="2800" dirty="0"/>
              <a:t>a</a:t>
            </a:r>
            <a:r>
              <a:rPr lang="en-AU" sz="2800" dirty="0" smtClean="0"/>
              <a:t>ny </a:t>
            </a:r>
            <a:r>
              <a:rPr lang="en-AU" sz="2800" b="1" dirty="0" smtClean="0">
                <a:solidFill>
                  <a:schemeClr val="accent6"/>
                </a:solidFill>
              </a:rPr>
              <a:t>risks</a:t>
            </a:r>
            <a:r>
              <a:rPr lang="en-AU" sz="2800" dirty="0" smtClean="0"/>
              <a:t> </a:t>
            </a:r>
            <a:r>
              <a:rPr lang="en-AU" sz="2800" dirty="0" err="1" smtClean="0"/>
              <a:t>eg</a:t>
            </a:r>
            <a:r>
              <a:rPr lang="en-AU" sz="2800" dirty="0" smtClean="0"/>
              <a:t> choking, pica</a:t>
            </a:r>
            <a:endParaRPr lang="en-AU" sz="2800" dirty="0"/>
          </a:p>
          <a:p>
            <a:pPr lvl="1">
              <a:spcBef>
                <a:spcPts val="1200"/>
              </a:spcBef>
              <a:spcAft>
                <a:spcPts val="600"/>
              </a:spcAft>
            </a:pPr>
            <a:r>
              <a:rPr lang="en-AU" sz="2800" dirty="0" smtClean="0">
                <a:solidFill>
                  <a:srgbClr val="FF0000"/>
                </a:solidFill>
              </a:rPr>
              <a:t>interests</a:t>
            </a:r>
            <a:r>
              <a:rPr lang="en-AU" sz="2800" dirty="0">
                <a:solidFill>
                  <a:srgbClr val="FF0000"/>
                </a:solidFill>
              </a:rPr>
              <a:t>, likes</a:t>
            </a:r>
            <a:r>
              <a:rPr lang="en-AU" sz="2800" dirty="0"/>
              <a:t>, </a:t>
            </a:r>
            <a:r>
              <a:rPr lang="en-AU" sz="2800" dirty="0">
                <a:solidFill>
                  <a:srgbClr val="FF0000"/>
                </a:solidFill>
              </a:rPr>
              <a:t>dislikes, fears/ phobias, rituals/routines </a:t>
            </a:r>
            <a:endParaRPr lang="en-AU" sz="2800" dirty="0" smtClean="0">
              <a:solidFill>
                <a:srgbClr val="FF0000"/>
              </a:solidFill>
            </a:endParaRPr>
          </a:p>
          <a:p>
            <a:pPr lvl="1">
              <a:spcBef>
                <a:spcPts val="1200"/>
              </a:spcBef>
              <a:spcAft>
                <a:spcPts val="600"/>
              </a:spcAft>
            </a:pPr>
            <a:r>
              <a:rPr lang="en-AU" sz="2800" dirty="0" smtClean="0"/>
              <a:t>things </a:t>
            </a:r>
            <a:r>
              <a:rPr lang="en-AU" sz="2800" dirty="0"/>
              <a:t>that might </a:t>
            </a:r>
            <a:r>
              <a:rPr lang="en-AU" sz="2800" b="1" dirty="0">
                <a:solidFill>
                  <a:srgbClr val="FF9900"/>
                </a:solidFill>
              </a:rPr>
              <a:t>trigger</a:t>
            </a:r>
            <a:r>
              <a:rPr lang="en-AU" sz="2800" dirty="0"/>
              <a:t> the person to </a:t>
            </a:r>
            <a:r>
              <a:rPr lang="en-AU" sz="2800" b="1" dirty="0">
                <a:solidFill>
                  <a:srgbClr val="FF9900"/>
                </a:solidFill>
              </a:rPr>
              <a:t>become upset </a:t>
            </a:r>
            <a:r>
              <a:rPr lang="en-AU" sz="2800" dirty="0"/>
              <a:t>whilst in the hospital setting</a:t>
            </a:r>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9956520" y="1694963"/>
            <a:ext cx="1944216" cy="1944215"/>
          </a:xfrm>
          <a:prstGeom prst="rect">
            <a:avLst/>
          </a:prstGeom>
        </p:spPr>
      </p:pic>
    </p:spTree>
    <p:extLst>
      <p:ext uri="{BB962C8B-B14F-4D97-AF65-F5344CB8AC3E}">
        <p14:creationId xmlns:p14="http://schemas.microsoft.com/office/powerpoint/2010/main" val="2923182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369" y="154110"/>
            <a:ext cx="10515600" cy="1325563"/>
          </a:xfrm>
        </p:spPr>
        <p:txBody>
          <a:bodyPr/>
          <a:lstStyle/>
          <a:p>
            <a:pPr algn="ctr"/>
            <a:r>
              <a:rPr lang="en-US" altLang="en-US" b="1" dirty="0"/>
              <a:t>Tips for </a:t>
            </a:r>
            <a:r>
              <a:rPr lang="en-US" altLang="en-US" b="1" dirty="0" smtClean="0"/>
              <a:t>communicating</a:t>
            </a:r>
            <a:endParaRPr lang="en-AU" dirty="0"/>
          </a:p>
        </p:txBody>
      </p:sp>
      <p:sp>
        <p:nvSpPr>
          <p:cNvPr id="3" name="Content Placeholder 2"/>
          <p:cNvSpPr>
            <a:spLocks noGrp="1"/>
          </p:cNvSpPr>
          <p:nvPr>
            <p:ph idx="1"/>
          </p:nvPr>
        </p:nvSpPr>
        <p:spPr>
          <a:xfrm>
            <a:off x="861646" y="1567717"/>
            <a:ext cx="10515600" cy="4351338"/>
          </a:xfrm>
        </p:spPr>
        <p:txBody>
          <a:bodyPr>
            <a:normAutofit lnSpcReduction="10000"/>
          </a:bodyPr>
          <a:lstStyle/>
          <a:p>
            <a:pPr marL="0" indent="0">
              <a:buNone/>
              <a:defRPr/>
            </a:pPr>
            <a:r>
              <a:rPr lang="en-US" dirty="0"/>
              <a:t>Read the </a:t>
            </a:r>
            <a:r>
              <a:rPr lang="en-US" b="1" dirty="0">
                <a:solidFill>
                  <a:srgbClr val="FF9900"/>
                </a:solidFill>
              </a:rPr>
              <a:t>TOP 5 </a:t>
            </a:r>
            <a:r>
              <a:rPr lang="en-US" dirty="0"/>
              <a:t>and </a:t>
            </a:r>
            <a:r>
              <a:rPr lang="en-US" b="1" dirty="0">
                <a:solidFill>
                  <a:schemeClr val="accent6">
                    <a:lumMod val="75000"/>
                  </a:schemeClr>
                </a:solidFill>
              </a:rPr>
              <a:t>hospital support plan</a:t>
            </a:r>
          </a:p>
          <a:p>
            <a:pPr>
              <a:buSzPct val="80000"/>
              <a:defRPr/>
            </a:pPr>
            <a:r>
              <a:rPr lang="en-US" dirty="0"/>
              <a:t>Address the person by their name</a:t>
            </a:r>
            <a:endParaRPr lang="en-AU" dirty="0"/>
          </a:p>
          <a:p>
            <a:pPr>
              <a:buSzPct val="80000"/>
              <a:defRPr/>
            </a:pPr>
            <a:r>
              <a:rPr lang="en-AU" dirty="0"/>
              <a:t>Speak directly to the person (not support staff) </a:t>
            </a:r>
          </a:p>
          <a:p>
            <a:pPr>
              <a:buSzPct val="80000"/>
              <a:defRPr/>
            </a:pPr>
            <a:r>
              <a:rPr lang="en-AU" dirty="0"/>
              <a:t>Speak normally (no shouting)</a:t>
            </a:r>
          </a:p>
          <a:p>
            <a:pPr>
              <a:buSzPct val="80000"/>
              <a:defRPr/>
            </a:pPr>
            <a:r>
              <a:rPr lang="en-AU" dirty="0"/>
              <a:t>Make eye contact</a:t>
            </a:r>
          </a:p>
          <a:p>
            <a:pPr>
              <a:buSzPct val="80000"/>
              <a:defRPr/>
            </a:pPr>
            <a:r>
              <a:rPr lang="en-AU" dirty="0"/>
              <a:t>Allow personal space</a:t>
            </a:r>
          </a:p>
          <a:p>
            <a:pPr>
              <a:buSzPct val="80000"/>
              <a:defRPr/>
            </a:pPr>
            <a:r>
              <a:rPr lang="en-AU" dirty="0"/>
              <a:t>Use appropriate language</a:t>
            </a:r>
          </a:p>
          <a:p>
            <a:pPr>
              <a:buSzPct val="80000"/>
              <a:defRPr/>
            </a:pPr>
            <a:r>
              <a:rPr lang="en-AU" dirty="0"/>
              <a:t>Allow time to communicate/ don’t rush the person</a:t>
            </a:r>
          </a:p>
          <a:p>
            <a:pPr>
              <a:buSzPct val="80000"/>
              <a:defRPr/>
            </a:pPr>
            <a:r>
              <a:rPr lang="en-AU" dirty="0"/>
              <a:t>Respect the person </a:t>
            </a:r>
          </a:p>
          <a:p>
            <a:pPr marL="0" indent="0">
              <a:buNone/>
            </a:pPr>
            <a:endParaRPr lang="en-AU"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5299" y="1139562"/>
            <a:ext cx="1757913" cy="1745831"/>
          </a:xfrm>
          <a:prstGeom prst="rect">
            <a:avLst/>
          </a:prstGeom>
        </p:spPr>
      </p:pic>
    </p:spTree>
    <p:extLst>
      <p:ext uri="{BB962C8B-B14F-4D97-AF65-F5344CB8AC3E}">
        <p14:creationId xmlns:p14="http://schemas.microsoft.com/office/powerpoint/2010/main" val="11523415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Slide Number Placeholder 3"/>
          <p:cNvSpPr txBox="1">
            <a:spLocks/>
          </p:cNvSpPr>
          <p:nvPr/>
        </p:nvSpPr>
        <p:spPr bwMode="auto">
          <a:xfrm>
            <a:off x="9285030" y="6511925"/>
            <a:ext cx="7493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gn="r" eaLnBrk="1" hangingPunct="1">
              <a:spcBef>
                <a:spcPct val="0"/>
              </a:spcBef>
              <a:buFontTx/>
              <a:buNone/>
            </a:pPr>
            <a:fld id="{ED684AF2-FDA2-435A-AA55-F6B74F5B17EE}" type="slidenum">
              <a:rPr lang="en-US" altLang="en-US" sz="1200" b="1">
                <a:solidFill>
                  <a:srgbClr val="0D1B43"/>
                </a:solidFill>
              </a:rPr>
              <a:pPr algn="r" eaLnBrk="1" hangingPunct="1">
                <a:spcBef>
                  <a:spcPct val="0"/>
                </a:spcBef>
                <a:buFontTx/>
                <a:buNone/>
              </a:pPr>
              <a:t>27</a:t>
            </a:fld>
            <a:endParaRPr lang="en-US" altLang="en-US" sz="1200" b="1">
              <a:solidFill>
                <a:srgbClr val="0D1B43"/>
              </a:solidFill>
            </a:endParaRPr>
          </a:p>
        </p:txBody>
      </p:sp>
      <p:sp>
        <p:nvSpPr>
          <p:cNvPr id="26" name="Title 1"/>
          <p:cNvSpPr>
            <a:spLocks noGrp="1"/>
          </p:cNvSpPr>
          <p:nvPr>
            <p:ph type="title"/>
          </p:nvPr>
        </p:nvSpPr>
        <p:spPr>
          <a:xfrm>
            <a:off x="248980" y="-56966"/>
            <a:ext cx="10515600" cy="1325562"/>
          </a:xfrm>
        </p:spPr>
        <p:txBody>
          <a:bodyPr>
            <a:normAutofit/>
          </a:bodyPr>
          <a:lstStyle/>
          <a:p>
            <a:r>
              <a:rPr lang="en-AU" altLang="en-US" sz="4000" b="1" dirty="0" smtClean="0"/>
              <a:t>Bill’s journey</a:t>
            </a:r>
            <a:endParaRPr lang="en-AU" sz="4000" b="1" dirty="0" smtClean="0"/>
          </a:p>
        </p:txBody>
      </p:sp>
      <p:sp>
        <p:nvSpPr>
          <p:cNvPr id="28" name="Text Box 54"/>
          <p:cNvSpPr txBox="1">
            <a:spLocks noChangeArrowheads="1"/>
          </p:cNvSpPr>
          <p:nvPr/>
        </p:nvSpPr>
        <p:spPr bwMode="auto">
          <a:xfrm>
            <a:off x="7380288" y="5084763"/>
            <a:ext cx="1081087" cy="336550"/>
          </a:xfrm>
          <a:prstGeom prst="rect">
            <a:avLst/>
          </a:prstGeom>
          <a:noFill/>
          <a:ln w="9525">
            <a:noFill/>
            <a:miter lim="800000"/>
            <a:headEnd/>
            <a:tailEnd/>
          </a:ln>
        </p:spPr>
        <p:txBody>
          <a:bodyPr>
            <a:spAutoFit/>
          </a:bodyPr>
          <a:lstStyle/>
          <a:p>
            <a:pPr algn="ctr" fontAlgn="base">
              <a:spcBef>
                <a:spcPct val="0"/>
              </a:spcBef>
              <a:spcAft>
                <a:spcPct val="0"/>
              </a:spcAft>
            </a:pPr>
            <a:r>
              <a:rPr lang="en-AU" altLang="en-US" sz="800">
                <a:solidFill>
                  <a:srgbClr val="3D70B8"/>
                </a:solidFill>
                <a:latin typeface="Arial" charset="0"/>
                <a:cs typeface="Times New Roman" pitchFamily="18" charset="0"/>
              </a:rPr>
              <a:t>. </a:t>
            </a:r>
            <a:br>
              <a:rPr lang="en-AU" altLang="en-US" sz="800">
                <a:solidFill>
                  <a:srgbClr val="3D70B8"/>
                </a:solidFill>
                <a:latin typeface="Arial" charset="0"/>
                <a:cs typeface="Times New Roman" pitchFamily="18" charset="0"/>
              </a:rPr>
            </a:br>
            <a:endParaRPr lang="en-US" altLang="en-US" sz="800">
              <a:solidFill>
                <a:srgbClr val="3D70B8"/>
              </a:solidFill>
              <a:latin typeface="Arial" charset="0"/>
              <a:cs typeface="Times New Roman" pitchFamily="18" charset="0"/>
            </a:endParaRPr>
          </a:p>
        </p:txBody>
      </p:sp>
      <p:sp>
        <p:nvSpPr>
          <p:cNvPr id="31" name="Rectangular Callout 30"/>
          <p:cNvSpPr/>
          <p:nvPr/>
        </p:nvSpPr>
        <p:spPr>
          <a:xfrm>
            <a:off x="6061075" y="4370388"/>
            <a:ext cx="2051294" cy="1171575"/>
          </a:xfrm>
          <a:prstGeom prst="wedgeRectCallout">
            <a:avLst>
              <a:gd name="adj1" fmla="val -33463"/>
              <a:gd name="adj2" fmla="val -94979"/>
            </a:avLst>
          </a:prstGeom>
        </p:spPr>
        <p:style>
          <a:lnRef idx="2">
            <a:schemeClr val="dk1"/>
          </a:lnRef>
          <a:fillRef idx="1">
            <a:schemeClr val="lt1"/>
          </a:fillRef>
          <a:effectRef idx="0">
            <a:schemeClr val="dk1"/>
          </a:effectRef>
          <a:fontRef idx="minor">
            <a:schemeClr val="dk1"/>
          </a:fontRef>
        </p:style>
        <p:txBody>
          <a:bodyPr anchor="ctr"/>
          <a:lstStyle/>
          <a:p>
            <a:pPr marL="285750" indent="-285750">
              <a:buFont typeface="Arial" panose="020B0604020202020204" pitchFamily="34" charset="0"/>
              <a:buChar char="•"/>
              <a:defRPr/>
            </a:pPr>
            <a:endParaRPr lang="en-AU" b="1" dirty="0" smtClean="0">
              <a:solidFill>
                <a:srgbClr val="0070C0"/>
              </a:solidFill>
            </a:endParaRPr>
          </a:p>
          <a:p>
            <a:pPr marL="285750" indent="-285750">
              <a:buFont typeface="Arial" panose="020B0604020202020204" pitchFamily="34" charset="0"/>
              <a:buChar char="•"/>
              <a:defRPr/>
            </a:pPr>
            <a:r>
              <a:rPr lang="en-AU" b="1" dirty="0" smtClean="0">
                <a:solidFill>
                  <a:srgbClr val="0070C0"/>
                </a:solidFill>
              </a:rPr>
              <a:t>Head </a:t>
            </a:r>
            <a:r>
              <a:rPr lang="en-AU" b="1" dirty="0">
                <a:solidFill>
                  <a:srgbClr val="0070C0"/>
                </a:solidFill>
              </a:rPr>
              <a:t>wound Glued – no </a:t>
            </a:r>
            <a:r>
              <a:rPr lang="en-AU" b="1" dirty="0" smtClean="0">
                <a:solidFill>
                  <a:srgbClr val="0070C0"/>
                </a:solidFill>
              </a:rPr>
              <a:t>needles</a:t>
            </a:r>
          </a:p>
          <a:p>
            <a:pPr marL="285750" indent="-285750">
              <a:buFont typeface="Arial" panose="020B0604020202020204" pitchFamily="34" charset="0"/>
              <a:buChar char="•"/>
              <a:defRPr/>
            </a:pPr>
            <a:r>
              <a:rPr lang="en-AU" b="1" dirty="0" smtClean="0">
                <a:solidFill>
                  <a:srgbClr val="0070C0"/>
                </a:solidFill>
              </a:rPr>
              <a:t>No blood taken</a:t>
            </a:r>
            <a:endParaRPr lang="en-AU" b="1" dirty="0">
              <a:solidFill>
                <a:srgbClr val="0070C0"/>
              </a:solidFill>
            </a:endParaRPr>
          </a:p>
          <a:p>
            <a:pPr algn="ctr">
              <a:defRPr/>
            </a:pPr>
            <a:endParaRPr lang="en-AU" sz="1400" dirty="0">
              <a:solidFill>
                <a:srgbClr val="70AD47">
                  <a:lumMod val="50000"/>
                </a:srgbClr>
              </a:solidFill>
            </a:endParaRPr>
          </a:p>
        </p:txBody>
      </p:sp>
      <p:sp>
        <p:nvSpPr>
          <p:cNvPr id="32" name="Rectangular Callout 31"/>
          <p:cNvSpPr/>
          <p:nvPr/>
        </p:nvSpPr>
        <p:spPr>
          <a:xfrm>
            <a:off x="3049588" y="4208463"/>
            <a:ext cx="2403475" cy="1412875"/>
          </a:xfrm>
          <a:prstGeom prst="wedgeRectCallout">
            <a:avLst>
              <a:gd name="adj1" fmla="val 30278"/>
              <a:gd name="adj2" fmla="val -93811"/>
            </a:avLst>
          </a:prstGeom>
        </p:spPr>
        <p:style>
          <a:lnRef idx="2">
            <a:schemeClr val="dk1"/>
          </a:lnRef>
          <a:fillRef idx="1">
            <a:schemeClr val="lt1"/>
          </a:fillRef>
          <a:effectRef idx="0">
            <a:schemeClr val="dk1"/>
          </a:effectRef>
          <a:fontRef idx="minor">
            <a:schemeClr val="dk1"/>
          </a:fontRef>
        </p:style>
        <p:txBody>
          <a:bodyPr anchor="ctr"/>
          <a:lstStyle/>
          <a:p>
            <a:pPr>
              <a:defRPr/>
            </a:pPr>
            <a:r>
              <a:rPr lang="en-AU" b="1" dirty="0">
                <a:solidFill>
                  <a:prstClr val="black"/>
                </a:solidFill>
              </a:rPr>
              <a:t>Information shared – joint decision made for best treatment </a:t>
            </a:r>
            <a:endParaRPr lang="en-AU" sz="2000" b="1" i="1" dirty="0">
              <a:solidFill>
                <a:srgbClr val="FF0000"/>
              </a:solidFill>
            </a:endParaRPr>
          </a:p>
        </p:txBody>
      </p:sp>
      <p:sp>
        <p:nvSpPr>
          <p:cNvPr id="33" name="Rectangular Callout 32"/>
          <p:cNvSpPr/>
          <p:nvPr/>
        </p:nvSpPr>
        <p:spPr>
          <a:xfrm>
            <a:off x="230188" y="4525963"/>
            <a:ext cx="2119312" cy="1300162"/>
          </a:xfrm>
          <a:prstGeom prst="wedgeRectCallout">
            <a:avLst>
              <a:gd name="adj1" fmla="val 13655"/>
              <a:gd name="adj2" fmla="val -76442"/>
            </a:avLst>
          </a:prstGeom>
        </p:spPr>
        <p:style>
          <a:lnRef idx="2">
            <a:schemeClr val="dk1"/>
          </a:lnRef>
          <a:fillRef idx="1">
            <a:schemeClr val="lt1"/>
          </a:fillRef>
          <a:effectRef idx="0">
            <a:schemeClr val="dk1"/>
          </a:effectRef>
          <a:fontRef idx="minor">
            <a:schemeClr val="dk1"/>
          </a:fontRef>
        </p:style>
        <p:txBody>
          <a:bodyPr anchor="ctr"/>
          <a:lstStyle/>
          <a:p>
            <a:pPr>
              <a:defRPr/>
            </a:pPr>
            <a:r>
              <a:rPr lang="en-AU" sz="2000" b="1" dirty="0">
                <a:solidFill>
                  <a:srgbClr val="006600"/>
                </a:solidFill>
              </a:rPr>
              <a:t>DSW gave Paramedics his  A2D Folder </a:t>
            </a:r>
          </a:p>
        </p:txBody>
      </p:sp>
      <p:sp>
        <p:nvSpPr>
          <p:cNvPr id="34" name="Rectangular Callout 33"/>
          <p:cNvSpPr>
            <a:spLocks noChangeArrowheads="1"/>
          </p:cNvSpPr>
          <p:nvPr/>
        </p:nvSpPr>
        <p:spPr bwMode="auto">
          <a:xfrm>
            <a:off x="188913" y="1265238"/>
            <a:ext cx="1868487" cy="1416050"/>
          </a:xfrm>
          <a:prstGeom prst="wedgeRectCallout">
            <a:avLst>
              <a:gd name="adj1" fmla="val -26042"/>
              <a:gd name="adj2" fmla="val 90921"/>
            </a:avLst>
          </a:prstGeom>
          <a:solidFill>
            <a:schemeClr val="bg1"/>
          </a:solidFill>
          <a:ln w="12700" algn="ctr">
            <a:solidFill>
              <a:schemeClr val="tx1"/>
            </a:solidFill>
            <a:miter lim="800000"/>
            <a:headEnd/>
            <a:tailEnd/>
          </a:ln>
        </p:spPr>
        <p:txBody>
          <a:bodyPr anchor="ctr"/>
          <a:lstStyle/>
          <a:p>
            <a:pPr algn="ctr">
              <a:defRPr/>
            </a:pPr>
            <a:r>
              <a:rPr lang="en-AU" dirty="0">
                <a:solidFill>
                  <a:srgbClr val="002060"/>
                </a:solidFill>
                <a:latin typeface="Arial" panose="020B0604020202020204" pitchFamily="34" charset="0"/>
                <a:cs typeface="Arial" panose="020B0604020202020204" pitchFamily="34" charset="0"/>
              </a:rPr>
              <a:t>Fell at home- 2am</a:t>
            </a:r>
          </a:p>
          <a:p>
            <a:pPr algn="ctr">
              <a:defRPr/>
            </a:pPr>
            <a:r>
              <a:rPr lang="en-AU" dirty="0">
                <a:solidFill>
                  <a:srgbClr val="002060"/>
                </a:solidFill>
                <a:latin typeface="Arial" panose="020B0604020202020204" pitchFamily="34" charset="0"/>
                <a:cs typeface="Arial" panose="020B0604020202020204" pitchFamily="34" charset="0"/>
              </a:rPr>
              <a:t>Head wound &amp; injured shoulder</a:t>
            </a:r>
          </a:p>
        </p:txBody>
      </p:sp>
      <p:sp>
        <p:nvSpPr>
          <p:cNvPr id="35" name="Rectangular Callout 34"/>
          <p:cNvSpPr/>
          <p:nvPr/>
        </p:nvSpPr>
        <p:spPr>
          <a:xfrm>
            <a:off x="2466975" y="1031875"/>
            <a:ext cx="2006600" cy="1651000"/>
          </a:xfrm>
          <a:prstGeom prst="wedgeRectCallout">
            <a:avLst>
              <a:gd name="adj1" fmla="val -6436"/>
              <a:gd name="adj2" fmla="val 76371"/>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AU" b="1" dirty="0">
                <a:solidFill>
                  <a:srgbClr val="70AD47">
                    <a:lumMod val="75000"/>
                  </a:srgbClr>
                </a:solidFill>
              </a:rPr>
              <a:t>Arrived unaccompanied to ED</a:t>
            </a:r>
          </a:p>
          <a:p>
            <a:pPr algn="ctr">
              <a:defRPr/>
            </a:pPr>
            <a:r>
              <a:rPr lang="en-AU" b="1" dirty="0">
                <a:solidFill>
                  <a:srgbClr val="70AD47">
                    <a:lumMod val="75000"/>
                  </a:srgbClr>
                </a:solidFill>
              </a:rPr>
              <a:t>Paramedic gave A2D Folder to Triage nurse</a:t>
            </a:r>
          </a:p>
        </p:txBody>
      </p:sp>
      <p:sp>
        <p:nvSpPr>
          <p:cNvPr id="36" name="Rectangular Callout 35"/>
          <p:cNvSpPr>
            <a:spLocks noChangeArrowheads="1"/>
          </p:cNvSpPr>
          <p:nvPr/>
        </p:nvSpPr>
        <p:spPr bwMode="auto">
          <a:xfrm>
            <a:off x="5208588" y="446088"/>
            <a:ext cx="2374900" cy="1952625"/>
          </a:xfrm>
          <a:prstGeom prst="wedgeRectCallout">
            <a:avLst>
              <a:gd name="adj1" fmla="val -56486"/>
              <a:gd name="adj2" fmla="val 91949"/>
            </a:avLst>
          </a:prstGeom>
          <a:solidFill>
            <a:schemeClr val="bg1"/>
          </a:solidFill>
          <a:ln w="12700" algn="ctr">
            <a:solidFill>
              <a:schemeClr val="tx1"/>
            </a:solidFill>
            <a:miter lim="800000"/>
            <a:headEnd/>
            <a:tailEnd/>
          </a:ln>
        </p:spPr>
        <p:txBody>
          <a:bodyPr anchor="ctr"/>
          <a:lstStyle/>
          <a:p>
            <a:pPr>
              <a:defRPr/>
            </a:pPr>
            <a:r>
              <a:rPr lang="en-AU" b="1" dirty="0">
                <a:solidFill>
                  <a:prstClr val="black"/>
                </a:solidFill>
              </a:rPr>
              <a:t>Medical Officer READ A2D Folder and </a:t>
            </a:r>
          </a:p>
          <a:p>
            <a:pPr>
              <a:defRPr/>
            </a:pPr>
            <a:r>
              <a:rPr lang="en-AU" b="1" dirty="0">
                <a:solidFill>
                  <a:prstClr val="black"/>
                </a:solidFill>
              </a:rPr>
              <a:t>contacted Disability Staff at Group home</a:t>
            </a:r>
            <a:endParaRPr lang="en-AU" b="1" dirty="0">
              <a:solidFill>
                <a:srgbClr val="002060"/>
              </a:solidFill>
            </a:endParaRPr>
          </a:p>
        </p:txBody>
      </p:sp>
      <p:sp>
        <p:nvSpPr>
          <p:cNvPr id="37" name="Line 5"/>
          <p:cNvSpPr>
            <a:spLocks noChangeShapeType="1"/>
          </p:cNvSpPr>
          <p:nvPr/>
        </p:nvSpPr>
        <p:spPr bwMode="auto">
          <a:xfrm>
            <a:off x="539750" y="3297238"/>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AU">
              <a:solidFill>
                <a:prstClr val="black"/>
              </a:solidFill>
            </a:endParaRPr>
          </a:p>
        </p:txBody>
      </p:sp>
      <p:sp>
        <p:nvSpPr>
          <p:cNvPr id="38" name="Line 6"/>
          <p:cNvSpPr>
            <a:spLocks noChangeShapeType="1"/>
          </p:cNvSpPr>
          <p:nvPr/>
        </p:nvSpPr>
        <p:spPr bwMode="auto">
          <a:xfrm>
            <a:off x="1487488" y="3644900"/>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AU">
              <a:solidFill>
                <a:prstClr val="black"/>
              </a:solidFill>
            </a:endParaRPr>
          </a:p>
        </p:txBody>
      </p:sp>
      <p:sp>
        <p:nvSpPr>
          <p:cNvPr id="39" name="Line 7"/>
          <p:cNvSpPr>
            <a:spLocks noChangeShapeType="1"/>
          </p:cNvSpPr>
          <p:nvPr/>
        </p:nvSpPr>
        <p:spPr bwMode="auto">
          <a:xfrm>
            <a:off x="3214688" y="3284538"/>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AU">
              <a:solidFill>
                <a:prstClr val="black"/>
              </a:solidFill>
            </a:endParaRPr>
          </a:p>
        </p:txBody>
      </p:sp>
      <p:sp>
        <p:nvSpPr>
          <p:cNvPr id="40" name="Line 12"/>
          <p:cNvSpPr>
            <a:spLocks noChangeShapeType="1"/>
          </p:cNvSpPr>
          <p:nvPr/>
        </p:nvSpPr>
        <p:spPr bwMode="auto">
          <a:xfrm>
            <a:off x="4783138" y="3263900"/>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AU">
              <a:solidFill>
                <a:prstClr val="black"/>
              </a:solidFill>
            </a:endParaRPr>
          </a:p>
        </p:txBody>
      </p:sp>
      <p:sp>
        <p:nvSpPr>
          <p:cNvPr id="41" name="Line 13"/>
          <p:cNvSpPr>
            <a:spLocks noChangeShapeType="1"/>
          </p:cNvSpPr>
          <p:nvPr/>
        </p:nvSpPr>
        <p:spPr bwMode="auto">
          <a:xfrm>
            <a:off x="6318250" y="3543300"/>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AU">
              <a:solidFill>
                <a:prstClr val="black"/>
              </a:solidFill>
            </a:endParaRPr>
          </a:p>
        </p:txBody>
      </p:sp>
      <p:sp>
        <p:nvSpPr>
          <p:cNvPr id="42" name="Text Box 20"/>
          <p:cNvSpPr txBox="1">
            <a:spLocks noChangeArrowheads="1"/>
          </p:cNvSpPr>
          <p:nvPr/>
        </p:nvSpPr>
        <p:spPr bwMode="auto">
          <a:xfrm>
            <a:off x="2057400" y="3051175"/>
            <a:ext cx="2193925" cy="492125"/>
          </a:xfrm>
          <a:prstGeom prst="rect">
            <a:avLst/>
          </a:prstGeom>
          <a:noFill/>
          <a:ln w="9525">
            <a:noFill/>
            <a:miter lim="800000"/>
            <a:headEnd/>
            <a:tailEnd/>
          </a:ln>
        </p:spPr>
        <p:txBody>
          <a:bodyPr>
            <a:spAutoFit/>
          </a:bodyPr>
          <a:lstStyle/>
          <a:p>
            <a:pPr algn="ctr" fontAlgn="base">
              <a:spcBef>
                <a:spcPct val="0"/>
              </a:spcBef>
              <a:spcAft>
                <a:spcPct val="0"/>
              </a:spcAft>
            </a:pPr>
            <a:r>
              <a:rPr lang="en-US" altLang="en-US" sz="1400" b="1">
                <a:solidFill>
                  <a:srgbClr val="B20838"/>
                </a:solidFill>
                <a:latin typeface="Arial" charset="0"/>
                <a:cs typeface="Arial" charset="0"/>
              </a:rPr>
              <a:t>Taken to Emergency</a:t>
            </a:r>
          </a:p>
          <a:p>
            <a:pPr fontAlgn="base">
              <a:spcBef>
                <a:spcPct val="0"/>
              </a:spcBef>
              <a:spcAft>
                <a:spcPct val="0"/>
              </a:spcAft>
            </a:pPr>
            <a:endParaRPr lang="en-US" altLang="en-US" sz="1200" b="1">
              <a:solidFill>
                <a:srgbClr val="B20838"/>
              </a:solidFill>
              <a:latin typeface="Arial" charset="0"/>
              <a:cs typeface="Arial" charset="0"/>
            </a:endParaRPr>
          </a:p>
        </p:txBody>
      </p:sp>
      <p:sp>
        <p:nvSpPr>
          <p:cNvPr id="43" name="Text Box 24"/>
          <p:cNvSpPr txBox="1">
            <a:spLocks noChangeArrowheads="1"/>
          </p:cNvSpPr>
          <p:nvPr/>
        </p:nvSpPr>
        <p:spPr bwMode="auto">
          <a:xfrm>
            <a:off x="7678738" y="2968625"/>
            <a:ext cx="1938337" cy="312738"/>
          </a:xfrm>
          <a:prstGeom prst="rect">
            <a:avLst/>
          </a:prstGeom>
          <a:noFill/>
          <a:ln w="9525">
            <a:noFill/>
            <a:miter lim="800000"/>
            <a:headEnd/>
            <a:tailEnd/>
          </a:ln>
        </p:spPr>
        <p:txBody>
          <a:bodyPr>
            <a:spAutoFit/>
          </a:bodyPr>
          <a:lstStyle/>
          <a:p>
            <a:pPr fontAlgn="base">
              <a:lnSpc>
                <a:spcPct val="90000"/>
              </a:lnSpc>
              <a:spcBef>
                <a:spcPct val="0"/>
              </a:spcBef>
              <a:spcAft>
                <a:spcPct val="0"/>
              </a:spcAft>
            </a:pPr>
            <a:r>
              <a:rPr lang="en-US" altLang="en-US" sz="1200" b="1">
                <a:solidFill>
                  <a:srgbClr val="B20838"/>
                </a:solidFill>
                <a:latin typeface="Arial" charset="0"/>
                <a:cs typeface="Arial" charset="0"/>
              </a:rPr>
              <a:t>             </a:t>
            </a:r>
            <a:r>
              <a:rPr lang="en-US" altLang="en-US" sz="1600" b="1">
                <a:solidFill>
                  <a:srgbClr val="B20838"/>
                </a:solidFill>
                <a:latin typeface="Arial" charset="0"/>
                <a:cs typeface="Arial" charset="0"/>
              </a:rPr>
              <a:t>Home   7am</a:t>
            </a:r>
          </a:p>
        </p:txBody>
      </p:sp>
      <p:sp>
        <p:nvSpPr>
          <p:cNvPr id="44" name="Text Box 25"/>
          <p:cNvSpPr txBox="1">
            <a:spLocks noChangeArrowheads="1"/>
          </p:cNvSpPr>
          <p:nvPr/>
        </p:nvSpPr>
        <p:spPr bwMode="auto">
          <a:xfrm>
            <a:off x="8366125" y="3856038"/>
            <a:ext cx="3568700" cy="1339850"/>
          </a:xfrm>
          <a:prstGeom prst="rect">
            <a:avLst/>
          </a:prstGeom>
          <a:ln/>
          <a:extLst/>
        </p:spPr>
        <p:style>
          <a:lnRef idx="1">
            <a:schemeClr val="accent4"/>
          </a:lnRef>
          <a:fillRef idx="2">
            <a:schemeClr val="accent4"/>
          </a:fillRef>
          <a:effectRef idx="1">
            <a:schemeClr val="accent4"/>
          </a:effectRef>
          <a:fontRef idx="minor">
            <a:schemeClr val="dk1"/>
          </a:fontRef>
        </p:style>
        <p:txBody>
          <a:bodyPr>
            <a:spAutoFit/>
          </a:bodyPr>
          <a:lstStyle>
            <a:lvl1pPr>
              <a:spcBef>
                <a:spcPct val="20000"/>
              </a:spcBef>
              <a:buFont typeface="Arial" pitchFamily="34" charset="0"/>
              <a:buChar char="•"/>
              <a:defRPr sz="3200">
                <a:solidFill>
                  <a:schemeClr val="tx1"/>
                </a:solidFill>
                <a:latin typeface="Arial" pitchFamily="34" charset="0"/>
              </a:defRPr>
            </a:lvl1pPr>
            <a:lvl2pPr marL="742950" indent="-285750">
              <a:spcBef>
                <a:spcPct val="20000"/>
              </a:spcBef>
              <a:buFont typeface="Arial" pitchFamily="34" charset="0"/>
              <a:buChar char="–"/>
              <a:defRPr sz="2800">
                <a:solidFill>
                  <a:schemeClr val="tx1"/>
                </a:solidFill>
                <a:latin typeface="Arial" pitchFamily="34" charset="0"/>
              </a:defRPr>
            </a:lvl2pPr>
            <a:lvl3pPr marL="1143000" indent="-228600">
              <a:spcBef>
                <a:spcPct val="20000"/>
              </a:spcBef>
              <a:buFont typeface="Arial" pitchFamily="34" charset="0"/>
              <a:buChar char="•"/>
              <a:defRPr sz="2400">
                <a:solidFill>
                  <a:schemeClr val="tx1"/>
                </a:solidFill>
                <a:latin typeface="Arial" pitchFamily="34" charset="0"/>
              </a:defRPr>
            </a:lvl3pPr>
            <a:lvl4pPr marL="1600200" indent="-228600">
              <a:spcBef>
                <a:spcPct val="20000"/>
              </a:spcBef>
              <a:buFont typeface="Arial" pitchFamily="34" charset="0"/>
              <a:buChar char="–"/>
              <a:defRPr sz="2000">
                <a:solidFill>
                  <a:schemeClr val="tx1"/>
                </a:solidFill>
                <a:latin typeface="Arial" pitchFamily="34" charset="0"/>
              </a:defRPr>
            </a:lvl4pPr>
            <a:lvl5pPr marL="2057400" indent="-228600">
              <a:spcBef>
                <a:spcPct val="20000"/>
              </a:spcBef>
              <a:buFont typeface="Arial" pitchFamily="34" charset="0"/>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defRPr>
            </a:lvl9pPr>
          </a:lstStyle>
          <a:p>
            <a:pPr>
              <a:lnSpc>
                <a:spcPct val="90000"/>
              </a:lnSpc>
              <a:spcBef>
                <a:spcPct val="0"/>
              </a:spcBef>
              <a:buFontTx/>
              <a:buNone/>
              <a:defRPr/>
            </a:pPr>
            <a:r>
              <a:rPr lang="en-US" altLang="en-US" sz="1800" b="1" dirty="0" smtClean="0">
                <a:solidFill>
                  <a:srgbClr val="B20838"/>
                </a:solidFill>
              </a:rPr>
              <a:t>Benefits &amp; Savings for:</a:t>
            </a:r>
          </a:p>
          <a:p>
            <a:pPr marL="285750" indent="-285750">
              <a:lnSpc>
                <a:spcPct val="90000"/>
              </a:lnSpc>
              <a:spcBef>
                <a:spcPct val="0"/>
              </a:spcBef>
              <a:defRPr/>
            </a:pPr>
            <a:r>
              <a:rPr lang="en-US" altLang="en-US" sz="1800" dirty="0" smtClean="0">
                <a:solidFill>
                  <a:srgbClr val="B20838"/>
                </a:solidFill>
              </a:rPr>
              <a:t>Client</a:t>
            </a:r>
          </a:p>
          <a:p>
            <a:pPr marL="285750" indent="-285750">
              <a:lnSpc>
                <a:spcPct val="90000"/>
              </a:lnSpc>
              <a:spcBef>
                <a:spcPct val="0"/>
              </a:spcBef>
              <a:defRPr/>
            </a:pPr>
            <a:r>
              <a:rPr lang="en-US" altLang="en-US" sz="1800" dirty="0" smtClean="0">
                <a:solidFill>
                  <a:srgbClr val="B20838"/>
                </a:solidFill>
              </a:rPr>
              <a:t>Medical Staff</a:t>
            </a:r>
          </a:p>
          <a:p>
            <a:pPr marL="285750" indent="-285750">
              <a:lnSpc>
                <a:spcPct val="90000"/>
              </a:lnSpc>
              <a:spcBef>
                <a:spcPct val="0"/>
              </a:spcBef>
              <a:defRPr/>
            </a:pPr>
            <a:r>
              <a:rPr lang="en-US" altLang="en-US" sz="1800" dirty="0" smtClean="0">
                <a:solidFill>
                  <a:srgbClr val="B20838"/>
                </a:solidFill>
              </a:rPr>
              <a:t>Nursing/Allied Health staff</a:t>
            </a:r>
          </a:p>
          <a:p>
            <a:pPr marL="285750" indent="-285750">
              <a:lnSpc>
                <a:spcPct val="90000"/>
              </a:lnSpc>
              <a:spcBef>
                <a:spcPct val="0"/>
              </a:spcBef>
              <a:defRPr/>
            </a:pPr>
            <a:r>
              <a:rPr lang="en-US" altLang="en-US" sz="1800" dirty="0" smtClean="0">
                <a:solidFill>
                  <a:srgbClr val="B20838"/>
                </a:solidFill>
              </a:rPr>
              <a:t>Organisation</a:t>
            </a:r>
          </a:p>
        </p:txBody>
      </p:sp>
      <p:sp>
        <p:nvSpPr>
          <p:cNvPr id="45" name="Text Box 35"/>
          <p:cNvSpPr txBox="1">
            <a:spLocks noChangeArrowheads="1"/>
          </p:cNvSpPr>
          <p:nvPr/>
        </p:nvSpPr>
        <p:spPr bwMode="auto">
          <a:xfrm>
            <a:off x="188913" y="3938588"/>
            <a:ext cx="2403475" cy="285750"/>
          </a:xfrm>
          <a:prstGeom prst="rect">
            <a:avLst/>
          </a:prstGeom>
          <a:noFill/>
          <a:ln w="9525">
            <a:noFill/>
            <a:miter lim="800000"/>
            <a:headEnd/>
            <a:tailEnd/>
          </a:ln>
        </p:spPr>
        <p:txBody>
          <a:bodyPr>
            <a:spAutoFit/>
          </a:bodyPr>
          <a:lstStyle/>
          <a:p>
            <a:pPr algn="ctr" fontAlgn="base">
              <a:lnSpc>
                <a:spcPct val="90000"/>
              </a:lnSpc>
              <a:spcBef>
                <a:spcPct val="0"/>
              </a:spcBef>
              <a:spcAft>
                <a:spcPct val="0"/>
              </a:spcAft>
            </a:pPr>
            <a:r>
              <a:rPr lang="en-US" altLang="en-US" sz="1400" b="1">
                <a:solidFill>
                  <a:srgbClr val="B20838"/>
                </a:solidFill>
                <a:latin typeface="Arial" charset="0"/>
                <a:cs typeface="Arial" charset="0"/>
              </a:rPr>
              <a:t>Ambulance called</a:t>
            </a:r>
            <a:endParaRPr lang="en-US" altLang="en-US" sz="1400" b="1">
              <a:solidFill>
                <a:srgbClr val="B20838"/>
              </a:solidFill>
              <a:latin typeface="Times" pitchFamily="18" charset="0"/>
              <a:cs typeface="Arial" charset="0"/>
            </a:endParaRPr>
          </a:p>
        </p:txBody>
      </p:sp>
      <p:sp>
        <p:nvSpPr>
          <p:cNvPr id="46" name="Rectangular Callout 45"/>
          <p:cNvSpPr>
            <a:spLocks noChangeArrowheads="1"/>
          </p:cNvSpPr>
          <p:nvPr/>
        </p:nvSpPr>
        <p:spPr bwMode="auto">
          <a:xfrm>
            <a:off x="8202613" y="260350"/>
            <a:ext cx="3109912" cy="2252663"/>
          </a:xfrm>
          <a:prstGeom prst="wedgeRectCallout">
            <a:avLst>
              <a:gd name="adj1" fmla="val -31060"/>
              <a:gd name="adj2" fmla="val 67264"/>
            </a:avLst>
          </a:prstGeom>
          <a:solidFill>
            <a:schemeClr val="bg1"/>
          </a:solidFill>
          <a:ln w="12700" algn="ctr">
            <a:solidFill>
              <a:schemeClr val="tx1"/>
            </a:solidFill>
            <a:miter lim="800000"/>
            <a:headEnd/>
            <a:tailEnd/>
          </a:ln>
        </p:spPr>
        <p:txBody>
          <a:bodyPr anchor="ctr"/>
          <a:lstStyle/>
          <a:p>
            <a:pPr>
              <a:defRPr/>
            </a:pPr>
            <a:r>
              <a:rPr lang="en-AU" dirty="0">
                <a:solidFill>
                  <a:prstClr val="black"/>
                </a:solidFill>
              </a:rPr>
              <a:t>Bill was sent home – arrived at 7am in a calm state. He had:</a:t>
            </a:r>
          </a:p>
          <a:p>
            <a:pPr>
              <a:defRPr/>
            </a:pPr>
            <a:r>
              <a:rPr lang="en-AU" dirty="0">
                <a:solidFill>
                  <a:prstClr val="black"/>
                </a:solidFill>
              </a:rPr>
              <a:t> - A2D folder</a:t>
            </a:r>
          </a:p>
          <a:p>
            <a:pPr>
              <a:defRPr/>
            </a:pPr>
            <a:r>
              <a:rPr lang="en-AU" dirty="0">
                <a:solidFill>
                  <a:prstClr val="black"/>
                </a:solidFill>
              </a:rPr>
              <a:t>-  Follow up appointment</a:t>
            </a:r>
          </a:p>
          <a:p>
            <a:pPr>
              <a:defRPr/>
            </a:pPr>
            <a:r>
              <a:rPr lang="en-AU" dirty="0">
                <a:solidFill>
                  <a:prstClr val="black"/>
                </a:solidFill>
              </a:rPr>
              <a:t> - Discharge summary</a:t>
            </a:r>
            <a:endParaRPr lang="en-AU" b="1" dirty="0">
              <a:solidFill>
                <a:srgbClr val="ED7D31">
                  <a:lumMod val="75000"/>
                </a:srgbClr>
              </a:solidFill>
            </a:endParaRPr>
          </a:p>
          <a:p>
            <a:pPr algn="ctr">
              <a:defRPr/>
            </a:pPr>
            <a:r>
              <a:rPr lang="en-AU" sz="2000" b="1" dirty="0">
                <a:solidFill>
                  <a:srgbClr val="FF0000"/>
                </a:solidFill>
              </a:rPr>
              <a:t>NO NEEDLES</a:t>
            </a:r>
            <a:r>
              <a:rPr lang="en-AU" sz="2000" b="1" dirty="0">
                <a:solidFill>
                  <a:srgbClr val="ED7D31">
                    <a:lumMod val="75000"/>
                  </a:srgbClr>
                </a:solidFill>
              </a:rPr>
              <a:t>!</a:t>
            </a:r>
          </a:p>
        </p:txBody>
      </p:sp>
      <p:cxnSp>
        <p:nvCxnSpPr>
          <p:cNvPr id="47" name="Straight Arrow Connector 46"/>
          <p:cNvCxnSpPr/>
          <p:nvPr/>
        </p:nvCxnSpPr>
        <p:spPr>
          <a:xfrm flipV="1">
            <a:off x="248980" y="3429000"/>
            <a:ext cx="11370206" cy="120650"/>
          </a:xfrm>
          <a:prstGeom prst="straightConnector1">
            <a:avLst/>
          </a:prstGeom>
          <a:ln w="76200">
            <a:tailEnd type="arrow"/>
          </a:ln>
        </p:spPr>
        <p:style>
          <a:lnRef idx="3">
            <a:schemeClr val="accent4"/>
          </a:lnRef>
          <a:fillRef idx="0">
            <a:schemeClr val="accent4"/>
          </a:fillRef>
          <a:effectRef idx="2">
            <a:schemeClr val="accent4"/>
          </a:effectRef>
          <a:fontRef idx="minor">
            <a:schemeClr val="tx1"/>
          </a:fontRef>
        </p:style>
      </p:cxnSp>
      <p:sp>
        <p:nvSpPr>
          <p:cNvPr id="48" name="Line 6"/>
          <p:cNvSpPr>
            <a:spLocks noChangeShapeType="1"/>
          </p:cNvSpPr>
          <p:nvPr/>
        </p:nvSpPr>
        <p:spPr bwMode="auto">
          <a:xfrm>
            <a:off x="8816975" y="3238500"/>
            <a:ext cx="0" cy="304800"/>
          </a:xfrm>
          <a:prstGeom prst="line">
            <a:avLst/>
          </a:prstGeom>
          <a:ln>
            <a:headEnd/>
            <a:tailEnd/>
          </a:ln>
        </p:spPr>
        <p:style>
          <a:lnRef idx="2">
            <a:schemeClr val="accent4"/>
          </a:lnRef>
          <a:fillRef idx="0">
            <a:schemeClr val="accent4"/>
          </a:fillRef>
          <a:effectRef idx="1">
            <a:schemeClr val="accent4"/>
          </a:effectRef>
          <a:fontRef idx="minor">
            <a:schemeClr val="tx1"/>
          </a:fontRef>
        </p:style>
        <p:txBody>
          <a:bodyPr wrap="none" anchor="ctr"/>
          <a:lstStyle/>
          <a:p>
            <a:pPr>
              <a:defRPr/>
            </a:pPr>
            <a:endParaRPr lang="en-AU">
              <a:solidFill>
                <a:prstClr val="black"/>
              </a:solidFill>
            </a:endParaRPr>
          </a:p>
        </p:txBody>
      </p:sp>
    </p:spTree>
    <p:extLst>
      <p:ext uri="{BB962C8B-B14F-4D97-AF65-F5344CB8AC3E}">
        <p14:creationId xmlns:p14="http://schemas.microsoft.com/office/powerpoint/2010/main" val="26813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What worked for </a:t>
            </a:r>
            <a:r>
              <a:rPr lang="en-US" altLang="en-US" b="1" dirty="0" smtClean="0"/>
              <a:t>Bill? </a:t>
            </a:r>
            <a:endParaRPr lang="en-AU" dirty="0"/>
          </a:p>
        </p:txBody>
      </p:sp>
      <p:sp>
        <p:nvSpPr>
          <p:cNvPr id="3" name="Content Placeholder 2"/>
          <p:cNvSpPr>
            <a:spLocks noGrp="1"/>
          </p:cNvSpPr>
          <p:nvPr>
            <p:ph idx="1"/>
          </p:nvPr>
        </p:nvSpPr>
        <p:spPr>
          <a:xfrm>
            <a:off x="838200" y="1690688"/>
            <a:ext cx="10515600" cy="4351338"/>
          </a:xfrm>
        </p:spPr>
        <p:txBody>
          <a:bodyPr/>
          <a:lstStyle/>
          <a:p>
            <a:pPr marL="82296" indent="0">
              <a:buNone/>
              <a:defRPr/>
            </a:pPr>
            <a:r>
              <a:rPr lang="en-US" sz="3200" dirty="0"/>
              <a:t>He had </a:t>
            </a:r>
            <a:r>
              <a:rPr lang="en-US" sz="3200" dirty="0" smtClean="0"/>
              <a:t>his </a:t>
            </a:r>
            <a:r>
              <a:rPr lang="en-US" sz="3200" b="1" dirty="0" smtClean="0">
                <a:solidFill>
                  <a:srgbClr val="42AEAE"/>
                </a:solidFill>
              </a:rPr>
              <a:t>A2D Together Folder.</a:t>
            </a:r>
            <a:r>
              <a:rPr lang="en-US" sz="3200" dirty="0" smtClean="0"/>
              <a:t> </a:t>
            </a:r>
          </a:p>
          <a:p>
            <a:pPr marL="82296" indent="0">
              <a:buNone/>
              <a:defRPr/>
            </a:pPr>
            <a:r>
              <a:rPr lang="en-US" sz="3200" dirty="0" smtClean="0"/>
              <a:t>It </a:t>
            </a:r>
            <a:r>
              <a:rPr lang="en-US" sz="3200" dirty="0"/>
              <a:t>included:</a:t>
            </a:r>
          </a:p>
          <a:p>
            <a:pPr lvl="1" algn="just">
              <a:buClr>
                <a:schemeClr val="tx1"/>
              </a:buClr>
              <a:buSzPct val="80000"/>
              <a:defRPr/>
            </a:pPr>
            <a:r>
              <a:rPr lang="en-US" sz="2800" b="1" dirty="0" smtClean="0">
                <a:solidFill>
                  <a:srgbClr val="FF6600"/>
                </a:solidFill>
              </a:rPr>
              <a:t>TOP5</a:t>
            </a:r>
          </a:p>
          <a:p>
            <a:pPr lvl="1" algn="just">
              <a:buClr>
                <a:schemeClr val="tx1"/>
              </a:buClr>
              <a:buSzPct val="80000"/>
              <a:defRPr/>
            </a:pPr>
            <a:r>
              <a:rPr lang="en-US" sz="2800" b="1" dirty="0" smtClean="0">
                <a:solidFill>
                  <a:schemeClr val="accent6">
                    <a:lumMod val="75000"/>
                  </a:schemeClr>
                </a:solidFill>
              </a:rPr>
              <a:t>Hospital Support plan</a:t>
            </a:r>
          </a:p>
          <a:p>
            <a:pPr lvl="1" algn="just">
              <a:buClr>
                <a:schemeClr val="tx1"/>
              </a:buClr>
              <a:buSzPct val="80000"/>
              <a:defRPr/>
            </a:pPr>
            <a:r>
              <a:rPr lang="en-US" sz="2800" dirty="0" smtClean="0"/>
              <a:t>Other </a:t>
            </a:r>
            <a:r>
              <a:rPr lang="en-US" sz="2800" dirty="0"/>
              <a:t>relevant </a:t>
            </a:r>
            <a:r>
              <a:rPr lang="en-US" sz="2800" dirty="0" smtClean="0"/>
              <a:t>information</a:t>
            </a:r>
            <a:endParaRPr lang="en-US" sz="2800" dirty="0"/>
          </a:p>
          <a:p>
            <a:pPr marL="82296" indent="0">
              <a:spcBef>
                <a:spcPts val="1800"/>
              </a:spcBef>
              <a:buNone/>
              <a:defRPr/>
            </a:pPr>
            <a:r>
              <a:rPr lang="en-US" b="1" i="1" dirty="0">
                <a:solidFill>
                  <a:srgbClr val="FF0000"/>
                </a:solidFill>
              </a:rPr>
              <a:t>Health staff read and used the A2D Together Folder, worked together with Disability Staff to </a:t>
            </a:r>
            <a:r>
              <a:rPr lang="en-US" b="1" i="1" dirty="0" smtClean="0">
                <a:solidFill>
                  <a:srgbClr val="FF0000"/>
                </a:solidFill>
              </a:rPr>
              <a:t>provide </a:t>
            </a:r>
            <a:r>
              <a:rPr lang="en-AU" b="1" i="1" dirty="0" smtClean="0">
                <a:solidFill>
                  <a:srgbClr val="FF0000"/>
                </a:solidFill>
              </a:rPr>
              <a:t>safe, person centred care.</a:t>
            </a:r>
            <a:endParaRPr lang="en-AU" b="1" i="1" dirty="0">
              <a:solidFill>
                <a:srgbClr val="FF0000"/>
              </a:solidFill>
            </a:endParaRPr>
          </a:p>
          <a:p>
            <a:pPr marL="0" indent="0">
              <a:buNone/>
            </a:pPr>
            <a:endParaRPr lang="en-AU"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18844" y="1341492"/>
            <a:ext cx="1928812"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920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30"/>
            <a:ext cx="10515600" cy="1018194"/>
          </a:xfrm>
        </p:spPr>
        <p:txBody>
          <a:bodyPr/>
          <a:lstStyle/>
          <a:p>
            <a:pPr algn="ctr"/>
            <a:r>
              <a:rPr lang="en-AU" b="1" dirty="0" smtClean="0"/>
              <a:t>More Information</a:t>
            </a:r>
            <a:endParaRPr lang="en-AU" b="1" dirty="0"/>
          </a:p>
        </p:txBody>
      </p:sp>
      <p:sp>
        <p:nvSpPr>
          <p:cNvPr id="3" name="Content Placeholder 2"/>
          <p:cNvSpPr>
            <a:spLocks noGrp="1"/>
          </p:cNvSpPr>
          <p:nvPr>
            <p:ph idx="1"/>
          </p:nvPr>
        </p:nvSpPr>
        <p:spPr>
          <a:xfrm>
            <a:off x="1494692" y="1438763"/>
            <a:ext cx="9032631" cy="4467185"/>
          </a:xfrm>
        </p:spPr>
        <p:txBody>
          <a:bodyPr>
            <a:normAutofit fontScale="92500"/>
          </a:bodyPr>
          <a:lstStyle/>
          <a:p>
            <a:pPr marL="457200" lvl="1" indent="0">
              <a:buSzPct val="75000"/>
              <a:buNone/>
              <a:defRPr/>
            </a:pPr>
            <a:endParaRPr lang="en-US" altLang="en-US" dirty="0"/>
          </a:p>
          <a:p>
            <a:pPr marL="0" indent="0">
              <a:buSzPct val="75000"/>
              <a:buNone/>
              <a:defRPr/>
            </a:pPr>
            <a:r>
              <a:rPr lang="en-US" altLang="en-US" sz="3600" dirty="0" smtClean="0">
                <a:solidFill>
                  <a:srgbClr val="FF0000"/>
                </a:solidFill>
              </a:rPr>
              <a:t>A2D Together </a:t>
            </a:r>
            <a:r>
              <a:rPr lang="en-US" altLang="en-US" sz="3600" dirty="0">
                <a:solidFill>
                  <a:srgbClr val="FF0000"/>
                </a:solidFill>
              </a:rPr>
              <a:t>Website: </a:t>
            </a:r>
            <a:r>
              <a:rPr lang="en-US" altLang="en-US" sz="3600" dirty="0">
                <a:solidFill>
                  <a:srgbClr val="FF0000"/>
                </a:solidFill>
                <a:hlinkClick r:id="rId4"/>
              </a:rPr>
              <a:t>http://www.a2d.healthcare</a:t>
            </a:r>
            <a:r>
              <a:rPr lang="en-US" altLang="en-US" sz="3600" dirty="0" smtClean="0">
                <a:solidFill>
                  <a:srgbClr val="FF0000"/>
                </a:solidFill>
                <a:hlinkClick r:id="rId4"/>
              </a:rPr>
              <a:t>/</a:t>
            </a:r>
            <a:endParaRPr lang="en-US" altLang="en-US" sz="3600" dirty="0" smtClean="0">
              <a:solidFill>
                <a:srgbClr val="FF0000"/>
              </a:solidFill>
            </a:endParaRPr>
          </a:p>
          <a:p>
            <a:pPr marL="0" indent="0">
              <a:buSzPct val="75000"/>
              <a:buNone/>
              <a:defRPr/>
            </a:pPr>
            <a:r>
              <a:rPr lang="en-US" altLang="en-US" sz="3600" dirty="0" smtClean="0">
                <a:solidFill>
                  <a:schemeClr val="accent6">
                    <a:lumMod val="75000"/>
                  </a:schemeClr>
                </a:solidFill>
              </a:rPr>
              <a:t>Further education available </a:t>
            </a:r>
            <a:endParaRPr lang="en-US" altLang="en-US" sz="3600" dirty="0">
              <a:solidFill>
                <a:schemeClr val="accent6">
                  <a:lumMod val="75000"/>
                </a:schemeClr>
              </a:solidFill>
            </a:endParaRPr>
          </a:p>
          <a:p>
            <a:pPr marL="425196" lvl="1" indent="-342900">
              <a:spcBef>
                <a:spcPts val="1000"/>
              </a:spcBef>
              <a:defRPr/>
            </a:pPr>
            <a:r>
              <a:rPr lang="en-AU" altLang="en-US" sz="2800" dirty="0" err="1"/>
              <a:t>FaCS</a:t>
            </a:r>
            <a:r>
              <a:rPr lang="en-AU" altLang="en-US" sz="2800" dirty="0"/>
              <a:t> training  </a:t>
            </a:r>
            <a:r>
              <a:rPr lang="en-AU" sz="2800" u="sng" dirty="0" smtClean="0">
                <a:hlinkClick r:id="rId5"/>
              </a:rPr>
              <a:t>www.elearn.com.au/adhc/goodtogreat</a:t>
            </a:r>
            <a:endParaRPr lang="en-AU" sz="2800" u="sng" dirty="0"/>
          </a:p>
          <a:p>
            <a:pPr marL="82296" lvl="1" indent="0">
              <a:spcBef>
                <a:spcPts val="1000"/>
              </a:spcBef>
              <a:buNone/>
              <a:defRPr/>
            </a:pPr>
            <a:r>
              <a:rPr lang="en-AU" sz="2800" dirty="0"/>
              <a:t>	</a:t>
            </a:r>
            <a:r>
              <a:rPr lang="en-AU" dirty="0" smtClean="0"/>
              <a:t>Login</a:t>
            </a:r>
            <a:r>
              <a:rPr lang="en-AU" dirty="0"/>
              <a:t>: </a:t>
            </a:r>
            <a:r>
              <a:rPr lang="en-AU" dirty="0" err="1"/>
              <a:t>adhc</a:t>
            </a:r>
            <a:r>
              <a:rPr lang="en-AU" dirty="0"/>
              <a:t> </a:t>
            </a:r>
            <a:r>
              <a:rPr lang="en-AU" dirty="0" smtClean="0"/>
              <a:t> Password</a:t>
            </a:r>
            <a:r>
              <a:rPr lang="en-AU" dirty="0"/>
              <a:t>: </a:t>
            </a:r>
            <a:r>
              <a:rPr lang="en-AU" dirty="0" err="1" smtClean="0"/>
              <a:t>goodtogreat</a:t>
            </a:r>
            <a:endParaRPr lang="en-AU" altLang="en-US" dirty="0"/>
          </a:p>
          <a:p>
            <a:pPr marL="425196" lvl="1" indent="-342900">
              <a:spcBef>
                <a:spcPts val="1000"/>
              </a:spcBef>
              <a:defRPr/>
            </a:pPr>
            <a:r>
              <a:rPr lang="en-US" sz="2800" dirty="0"/>
              <a:t>e-HETI </a:t>
            </a:r>
            <a:r>
              <a:rPr lang="en-AU" altLang="en-US" sz="2800" dirty="0" smtClean="0"/>
              <a:t>online for NSW Health staff about Disability &amp; Carers</a:t>
            </a:r>
            <a:endParaRPr lang="en-US" sz="2800" dirty="0"/>
          </a:p>
          <a:p>
            <a:pPr marL="425196" indent="-342900">
              <a:defRPr/>
            </a:pPr>
            <a:r>
              <a:rPr lang="en-US" dirty="0" err="1" smtClean="0"/>
              <a:t>Idmh</a:t>
            </a:r>
            <a:r>
              <a:rPr lang="en-US" dirty="0" smtClean="0"/>
              <a:t> e-learning UNSW </a:t>
            </a:r>
            <a:r>
              <a:rPr lang="en-US" dirty="0" smtClean="0">
                <a:hlinkClick r:id="rId6"/>
              </a:rPr>
              <a:t>http</a:t>
            </a:r>
            <a:r>
              <a:rPr lang="en-US" dirty="0">
                <a:hlinkClick r:id="rId6"/>
              </a:rPr>
              <a:t>://www.idhealtheducation.edu.au/</a:t>
            </a:r>
            <a:r>
              <a:rPr lang="en-US" dirty="0"/>
              <a:t> </a:t>
            </a:r>
          </a:p>
          <a:p>
            <a:pPr marL="457200" lvl="1" indent="0">
              <a:buSzPct val="75000"/>
              <a:buNone/>
              <a:defRPr/>
            </a:pPr>
            <a:r>
              <a:rPr lang="en-US" altLang="en-US" sz="3200" dirty="0" smtClean="0"/>
              <a:t> </a:t>
            </a:r>
            <a:endParaRPr lang="en-US" altLang="en-US" sz="1600" dirty="0" smtClean="0"/>
          </a:p>
          <a:p>
            <a:pPr marL="457200" lvl="1" indent="0">
              <a:buSzPct val="75000"/>
              <a:buNone/>
              <a:defRPr/>
            </a:pPr>
            <a:r>
              <a:rPr lang="en-US" altLang="en-US" sz="1600" dirty="0" smtClean="0"/>
              <a:t>Content correct at time of development February 2017</a:t>
            </a:r>
            <a:endParaRPr lang="en-US" altLang="en-US" sz="1700" dirty="0"/>
          </a:p>
          <a:p>
            <a:pPr marL="0" lvl="1" indent="0">
              <a:spcBef>
                <a:spcPts val="1000"/>
              </a:spcBef>
              <a:buSzPct val="75000"/>
              <a:buNone/>
              <a:defRPr/>
            </a:pPr>
            <a:endParaRPr lang="en-US" altLang="en-US" sz="3200" dirty="0"/>
          </a:p>
        </p:txBody>
      </p:sp>
    </p:spTree>
    <p:extLst>
      <p:ext uri="{BB962C8B-B14F-4D97-AF65-F5344CB8AC3E}">
        <p14:creationId xmlns:p14="http://schemas.microsoft.com/office/powerpoint/2010/main" val="1185769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Learning Outcomes </a:t>
            </a:r>
            <a:endParaRPr lang="en-AU" dirty="0"/>
          </a:p>
        </p:txBody>
      </p:sp>
      <p:sp>
        <p:nvSpPr>
          <p:cNvPr id="3" name="Content Placeholder 2"/>
          <p:cNvSpPr>
            <a:spLocks noGrp="1"/>
          </p:cNvSpPr>
          <p:nvPr>
            <p:ph idx="1"/>
          </p:nvPr>
        </p:nvSpPr>
        <p:spPr>
          <a:xfrm>
            <a:off x="814753" y="1531551"/>
            <a:ext cx="10515600" cy="4269783"/>
          </a:xfrm>
        </p:spPr>
        <p:txBody>
          <a:bodyPr>
            <a:normAutofit/>
          </a:bodyPr>
          <a:lstStyle/>
          <a:p>
            <a:pPr>
              <a:buSzPct val="80000"/>
              <a:defRPr/>
            </a:pPr>
            <a:r>
              <a:rPr lang="en-AU" dirty="0" smtClean="0"/>
              <a:t>Challenges that a person with disability may experience in hospital</a:t>
            </a:r>
          </a:p>
          <a:p>
            <a:pPr>
              <a:buSzPct val="80000"/>
              <a:defRPr/>
            </a:pPr>
            <a:r>
              <a:rPr lang="en-AU" dirty="0" smtClean="0"/>
              <a:t>Rights of people with disability </a:t>
            </a:r>
          </a:p>
          <a:p>
            <a:pPr>
              <a:buSzPct val="80000"/>
              <a:defRPr/>
            </a:pPr>
            <a:r>
              <a:rPr lang="en-AU" dirty="0" smtClean="0"/>
              <a:t>Importance of communication </a:t>
            </a:r>
          </a:p>
          <a:p>
            <a:pPr>
              <a:buSzPct val="80000"/>
              <a:defRPr/>
            </a:pPr>
            <a:r>
              <a:rPr lang="en-AU" dirty="0"/>
              <a:t>How personal perceptions, values and attitudes impact on the care and support  provided to a person during their </a:t>
            </a:r>
            <a:r>
              <a:rPr lang="en-AU" dirty="0" smtClean="0"/>
              <a:t>hospitalisation</a:t>
            </a:r>
            <a:endParaRPr lang="en-AU" dirty="0"/>
          </a:p>
          <a:p>
            <a:pPr>
              <a:buSzPct val="80000"/>
              <a:defRPr/>
            </a:pPr>
            <a:r>
              <a:rPr lang="en-AU" dirty="0" smtClean="0"/>
              <a:t>Purpose of </a:t>
            </a:r>
            <a:r>
              <a:rPr lang="en-AU" b="1" dirty="0" smtClean="0">
                <a:solidFill>
                  <a:srgbClr val="DB5921"/>
                </a:solidFill>
              </a:rPr>
              <a:t>TOP 5 </a:t>
            </a:r>
            <a:r>
              <a:rPr lang="en-AU" dirty="0" smtClean="0"/>
              <a:t>and the </a:t>
            </a:r>
            <a:r>
              <a:rPr lang="en-AU" b="1" dirty="0" smtClean="0">
                <a:solidFill>
                  <a:srgbClr val="42AEAE"/>
                </a:solidFill>
              </a:rPr>
              <a:t>Admission2Discharge Together (A2D)</a:t>
            </a:r>
            <a:r>
              <a:rPr lang="en-AU" dirty="0" smtClean="0">
                <a:solidFill>
                  <a:srgbClr val="42AEAE"/>
                </a:solidFill>
              </a:rPr>
              <a:t> F</a:t>
            </a:r>
            <a:r>
              <a:rPr lang="en-AU" b="1" dirty="0" smtClean="0">
                <a:solidFill>
                  <a:srgbClr val="42AEAE"/>
                </a:solidFill>
              </a:rPr>
              <a:t>older</a:t>
            </a:r>
            <a:r>
              <a:rPr lang="en-AU" dirty="0">
                <a:solidFill>
                  <a:srgbClr val="42AEAE"/>
                </a:solidFill>
              </a:rPr>
              <a:t>.</a:t>
            </a:r>
            <a:endParaRPr lang="en-AU" dirty="0" smtClean="0">
              <a:solidFill>
                <a:srgbClr val="42AEAE"/>
              </a:solidFill>
            </a:endParaRPr>
          </a:p>
          <a:p>
            <a:endParaRPr lang="en-AU" dirty="0"/>
          </a:p>
        </p:txBody>
      </p:sp>
    </p:spTree>
    <p:extLst>
      <p:ext uri="{BB962C8B-B14F-4D97-AF65-F5344CB8AC3E}">
        <p14:creationId xmlns:p14="http://schemas.microsoft.com/office/powerpoint/2010/main" val="1132035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7472"/>
          </a:xfrm>
        </p:spPr>
        <p:txBody>
          <a:bodyPr>
            <a:normAutofit/>
          </a:bodyPr>
          <a:lstStyle/>
          <a:p>
            <a:pPr algn="ctr"/>
            <a:r>
              <a:rPr lang="en-AU" altLang="en-US" sz="3200" b="1" dirty="0"/>
              <a:t>Article 25 of the United Nations Convention </a:t>
            </a:r>
            <a:r>
              <a:rPr lang="en-AU" altLang="en-US" sz="3200" b="1" dirty="0" smtClean="0"/>
              <a:t/>
            </a:r>
            <a:br>
              <a:rPr lang="en-AU" altLang="en-US" sz="3200" b="1" dirty="0" smtClean="0"/>
            </a:br>
            <a:r>
              <a:rPr lang="en-AU" altLang="en-US" sz="3200" b="1" dirty="0" smtClean="0"/>
              <a:t>The </a:t>
            </a:r>
            <a:r>
              <a:rPr lang="en-AU" altLang="en-US" sz="3200" b="1" dirty="0"/>
              <a:t>rights of Persons with </a:t>
            </a:r>
            <a:r>
              <a:rPr lang="en-AU" altLang="en-US" sz="3200" b="1" dirty="0" smtClean="0"/>
              <a:t>Disability</a:t>
            </a:r>
            <a:endParaRPr lang="en-AU" sz="3200" b="1" dirty="0"/>
          </a:p>
        </p:txBody>
      </p:sp>
      <p:sp>
        <p:nvSpPr>
          <p:cNvPr id="3" name="Content Placeholder 2"/>
          <p:cNvSpPr>
            <a:spLocks noGrp="1"/>
          </p:cNvSpPr>
          <p:nvPr>
            <p:ph idx="1"/>
          </p:nvPr>
        </p:nvSpPr>
        <p:spPr>
          <a:xfrm>
            <a:off x="838200" y="1730446"/>
            <a:ext cx="10515600" cy="4727871"/>
          </a:xfrm>
        </p:spPr>
        <p:txBody>
          <a:bodyPr/>
          <a:lstStyle/>
          <a:p>
            <a:pPr marL="0" indent="0" algn="ctr">
              <a:buSzPct val="80000"/>
              <a:buNone/>
            </a:pPr>
            <a:r>
              <a:rPr lang="en-AU" altLang="en-US" sz="3200" b="1" dirty="0" smtClean="0">
                <a:solidFill>
                  <a:srgbClr val="42AEAE"/>
                </a:solidFill>
              </a:rPr>
              <a:t>Persons </a:t>
            </a:r>
            <a:r>
              <a:rPr lang="en-AU" altLang="en-US" sz="3200" b="1" dirty="0">
                <a:solidFill>
                  <a:srgbClr val="42AEAE"/>
                </a:solidFill>
              </a:rPr>
              <a:t>with disabilities have a right to the enjoyment of the highest attainable standard of health without discrimination on the basis of disability.</a:t>
            </a:r>
          </a:p>
          <a:p>
            <a:pPr marL="0" indent="0">
              <a:buNone/>
            </a:pPr>
            <a:endParaRPr lang="en-AU" dirty="0"/>
          </a:p>
        </p:txBody>
      </p:sp>
      <p:pic>
        <p:nvPicPr>
          <p:cNvPr id="6" name="Content Placeholder 3"/>
          <p:cNvPicPr/>
          <p:nvPr/>
        </p:nvPicPr>
        <p:blipFill>
          <a:blip r:embed="rId4"/>
          <a:srcRect t="13815" r="-108"/>
          <a:stretch>
            <a:fillRect/>
          </a:stretch>
        </p:blipFill>
        <p:spPr bwMode="auto">
          <a:xfrm>
            <a:off x="1999678" y="3317631"/>
            <a:ext cx="4272169" cy="212783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799880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altLang="en-US" b="1" dirty="0" smtClean="0"/>
              <a:t> NSW Disability </a:t>
            </a:r>
            <a:r>
              <a:rPr lang="en-AU" altLang="en-US" b="1" dirty="0"/>
              <a:t>Inclusion Act 2014 </a:t>
            </a:r>
            <a:r>
              <a:rPr lang="en-AU" altLang="en-US" b="1" dirty="0" smtClean="0"/>
              <a:t> </a:t>
            </a:r>
            <a:endParaRPr lang="en-AU" b="1" dirty="0"/>
          </a:p>
        </p:txBody>
      </p:sp>
      <p:sp>
        <p:nvSpPr>
          <p:cNvPr id="3" name="Content Placeholder 2"/>
          <p:cNvSpPr>
            <a:spLocks noGrp="1"/>
          </p:cNvSpPr>
          <p:nvPr>
            <p:ph idx="1"/>
          </p:nvPr>
        </p:nvSpPr>
        <p:spPr>
          <a:xfrm>
            <a:off x="861646" y="1626333"/>
            <a:ext cx="10515600" cy="4351338"/>
          </a:xfrm>
        </p:spPr>
        <p:txBody>
          <a:bodyPr>
            <a:normAutofit/>
          </a:bodyPr>
          <a:lstStyle/>
          <a:p>
            <a:pPr>
              <a:buSzPct val="80000"/>
              <a:defRPr/>
            </a:pPr>
            <a:r>
              <a:rPr lang="en-AU" sz="2600" dirty="0"/>
              <a:t>A</a:t>
            </a:r>
            <a:r>
              <a:rPr lang="en-AU" sz="2600" dirty="0" smtClean="0"/>
              <a:t>cknowledges </a:t>
            </a:r>
            <a:r>
              <a:rPr lang="en-AU" sz="2600" dirty="0"/>
              <a:t>that people with disability have the same </a:t>
            </a:r>
            <a:r>
              <a:rPr lang="en-AU" sz="2600" b="1" dirty="0">
                <a:solidFill>
                  <a:srgbClr val="42AEAE"/>
                </a:solidFill>
              </a:rPr>
              <a:t>human rights </a:t>
            </a:r>
            <a:r>
              <a:rPr lang="en-AU" sz="2600" dirty="0"/>
              <a:t>as other members of the </a:t>
            </a:r>
            <a:r>
              <a:rPr lang="en-AU" sz="2600" dirty="0" smtClean="0"/>
              <a:t>community.</a:t>
            </a:r>
            <a:endParaRPr lang="en-AU" sz="2600" dirty="0"/>
          </a:p>
          <a:p>
            <a:pPr>
              <a:buSzPct val="80000"/>
              <a:defRPr/>
            </a:pPr>
            <a:r>
              <a:rPr lang="en-AU" sz="2600" dirty="0"/>
              <a:t>E</a:t>
            </a:r>
            <a:r>
              <a:rPr lang="en-AU" sz="2600" dirty="0" smtClean="0"/>
              <a:t>nables </a:t>
            </a:r>
            <a:r>
              <a:rPr lang="en-AU" sz="2600" dirty="0"/>
              <a:t>people with a disability to </a:t>
            </a:r>
            <a:r>
              <a:rPr lang="en-AU" sz="2600" b="1" dirty="0">
                <a:solidFill>
                  <a:srgbClr val="42AEAE"/>
                </a:solidFill>
              </a:rPr>
              <a:t>exercise choice </a:t>
            </a:r>
            <a:r>
              <a:rPr lang="en-AU" sz="2600" dirty="0"/>
              <a:t>and </a:t>
            </a:r>
            <a:r>
              <a:rPr lang="en-AU" sz="2600" b="1" dirty="0">
                <a:solidFill>
                  <a:srgbClr val="42AEAE"/>
                </a:solidFill>
              </a:rPr>
              <a:t>control</a:t>
            </a:r>
            <a:r>
              <a:rPr lang="en-AU" sz="2600" dirty="0"/>
              <a:t> in the pursuit of their goals and the planning and delivery of their supports and services.</a:t>
            </a:r>
          </a:p>
          <a:p>
            <a:pPr>
              <a:buSzPct val="80000"/>
              <a:defRPr/>
            </a:pPr>
            <a:r>
              <a:rPr lang="en-AU" sz="2600" dirty="0"/>
              <a:t>P</a:t>
            </a:r>
            <a:r>
              <a:rPr lang="en-AU" sz="2600" dirty="0" smtClean="0"/>
              <a:t>rovide </a:t>
            </a:r>
            <a:r>
              <a:rPr lang="en-AU" sz="2600" b="1" dirty="0">
                <a:solidFill>
                  <a:srgbClr val="42AEAE"/>
                </a:solidFill>
              </a:rPr>
              <a:t>safeguards</a:t>
            </a:r>
            <a:r>
              <a:rPr lang="en-AU" sz="2600" dirty="0"/>
              <a:t> in relation to the delivery of supports and services for people with disability.</a:t>
            </a:r>
          </a:p>
          <a:p>
            <a:pPr>
              <a:buSzPct val="80000"/>
              <a:defRPr/>
            </a:pPr>
            <a:r>
              <a:rPr lang="en-AU" sz="2600" dirty="0" smtClean="0"/>
              <a:t>Supports </a:t>
            </a:r>
            <a:r>
              <a:rPr lang="en-AU" sz="2600" dirty="0"/>
              <a:t>the purposes and </a:t>
            </a:r>
            <a:r>
              <a:rPr lang="en-AU" sz="2600" dirty="0" smtClean="0"/>
              <a:t>principles </a:t>
            </a:r>
            <a:r>
              <a:rPr lang="en-AU" sz="2600" dirty="0"/>
              <a:t>of the </a:t>
            </a:r>
            <a:r>
              <a:rPr lang="en-AU" sz="2600" i="1" dirty="0"/>
              <a:t>United Nations Convention on the </a:t>
            </a:r>
            <a:r>
              <a:rPr lang="en-AU" sz="2600" i="1" dirty="0" smtClean="0"/>
              <a:t>Rights </a:t>
            </a:r>
            <a:r>
              <a:rPr lang="en-AU" sz="2600" i="1" dirty="0"/>
              <a:t>of Persons with Disability.</a:t>
            </a:r>
            <a:endParaRPr lang="en-AU" sz="2600" dirty="0"/>
          </a:p>
          <a:p>
            <a:pPr>
              <a:buFont typeface="Arial" charset="0"/>
              <a:buChar char="•"/>
              <a:defRPr/>
            </a:pPr>
            <a:endParaRPr lang="en-AU" dirty="0"/>
          </a:p>
          <a:p>
            <a:endParaRPr lang="en-AU" dirty="0"/>
          </a:p>
        </p:txBody>
      </p:sp>
    </p:spTree>
    <p:extLst>
      <p:ext uri="{BB962C8B-B14F-4D97-AF65-F5344CB8AC3E}">
        <p14:creationId xmlns:p14="http://schemas.microsoft.com/office/powerpoint/2010/main" val="2246306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b="1" dirty="0"/>
              <a:t>NSW Health Disability Inclusion Action Plan </a:t>
            </a:r>
          </a:p>
        </p:txBody>
      </p:sp>
      <p:sp>
        <p:nvSpPr>
          <p:cNvPr id="3" name="Content Placeholder 2"/>
          <p:cNvSpPr>
            <a:spLocks noGrp="1"/>
          </p:cNvSpPr>
          <p:nvPr>
            <p:ph idx="1"/>
          </p:nvPr>
        </p:nvSpPr>
        <p:spPr/>
        <p:txBody>
          <a:bodyPr>
            <a:normAutofit/>
          </a:bodyPr>
          <a:lstStyle/>
          <a:p>
            <a:pPr>
              <a:buFont typeface="Arial" charset="0"/>
              <a:buChar char="•"/>
              <a:defRPr/>
            </a:pPr>
            <a:endParaRPr lang="en-AU" dirty="0"/>
          </a:p>
          <a:p>
            <a:endParaRPr lang="en-AU" dirty="0"/>
          </a:p>
        </p:txBody>
      </p:sp>
      <p:sp>
        <p:nvSpPr>
          <p:cNvPr id="4" name="TextBox 3"/>
          <p:cNvSpPr txBox="1"/>
          <p:nvPr/>
        </p:nvSpPr>
        <p:spPr>
          <a:xfrm>
            <a:off x="3927231" y="1793631"/>
            <a:ext cx="7514491" cy="3323987"/>
          </a:xfrm>
          <a:prstGeom prst="rect">
            <a:avLst/>
          </a:prstGeom>
          <a:noFill/>
        </p:spPr>
        <p:txBody>
          <a:bodyPr wrap="square" rtlCol="0">
            <a:spAutoFit/>
          </a:bodyPr>
          <a:lstStyle/>
          <a:p>
            <a:r>
              <a:rPr lang="en-AU" sz="3200" b="1" dirty="0" smtClean="0">
                <a:solidFill>
                  <a:srgbClr val="42AEAE"/>
                </a:solidFill>
              </a:rPr>
              <a:t>Four Focus Areas</a:t>
            </a:r>
          </a:p>
          <a:p>
            <a:pPr marL="514350" indent="-514350">
              <a:spcBef>
                <a:spcPts val="600"/>
              </a:spcBef>
              <a:buFont typeface="+mj-lt"/>
              <a:buAutoNum type="arabicPeriod"/>
            </a:pPr>
            <a:r>
              <a:rPr lang="en-AU" sz="2800" dirty="0" smtClean="0"/>
              <a:t>Promoting positive attitudes and behaviours</a:t>
            </a:r>
          </a:p>
          <a:p>
            <a:pPr marL="514350" indent="-514350">
              <a:spcBef>
                <a:spcPts val="600"/>
              </a:spcBef>
              <a:buFont typeface="+mj-lt"/>
              <a:buAutoNum type="arabicPeriod"/>
            </a:pPr>
            <a:r>
              <a:rPr lang="en-AU" sz="2800" dirty="0" smtClean="0"/>
              <a:t>Creating liveable environments</a:t>
            </a:r>
          </a:p>
          <a:p>
            <a:pPr marL="514350" indent="-514350">
              <a:spcBef>
                <a:spcPts val="600"/>
              </a:spcBef>
              <a:buFont typeface="+mj-lt"/>
              <a:buAutoNum type="arabicPeriod"/>
            </a:pPr>
            <a:r>
              <a:rPr lang="en-AU" sz="2800" dirty="0" smtClean="0"/>
              <a:t>Providing equitable systems and processes</a:t>
            </a:r>
          </a:p>
          <a:p>
            <a:pPr marL="514350" indent="-514350">
              <a:spcBef>
                <a:spcPts val="600"/>
              </a:spcBef>
              <a:buFont typeface="+mj-lt"/>
              <a:buAutoNum type="arabicPeriod"/>
            </a:pPr>
            <a:r>
              <a:rPr lang="en-AU" sz="2800" dirty="0" smtClean="0"/>
              <a:t>Supporting access to meaningful employment opportunities</a:t>
            </a:r>
          </a:p>
          <a:p>
            <a:endParaRPr lang="en-AU" dirty="0"/>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289" y="2094163"/>
            <a:ext cx="2142187" cy="3023455"/>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92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7524" y="0"/>
            <a:ext cx="10515600" cy="1325563"/>
          </a:xfrm>
        </p:spPr>
        <p:txBody>
          <a:bodyPr/>
          <a:lstStyle/>
          <a:p>
            <a:pPr algn="ctr"/>
            <a:r>
              <a:rPr lang="en-US" altLang="en-US" b="1" dirty="0"/>
              <a:t>People with intellectual </a:t>
            </a:r>
            <a:r>
              <a:rPr lang="en-US" altLang="en-US" b="1" dirty="0" smtClean="0"/>
              <a:t>disability</a:t>
            </a:r>
            <a:endParaRPr lang="en-AU" dirty="0"/>
          </a:p>
        </p:txBody>
      </p:sp>
      <p:sp>
        <p:nvSpPr>
          <p:cNvPr id="3" name="Content Placeholder 2"/>
          <p:cNvSpPr>
            <a:spLocks noGrp="1"/>
          </p:cNvSpPr>
          <p:nvPr>
            <p:ph idx="1"/>
          </p:nvPr>
        </p:nvSpPr>
        <p:spPr>
          <a:xfrm>
            <a:off x="814754" y="1239471"/>
            <a:ext cx="10515600" cy="4715852"/>
          </a:xfrm>
        </p:spPr>
        <p:txBody>
          <a:bodyPr>
            <a:normAutofit/>
          </a:bodyPr>
          <a:lstStyle/>
          <a:p>
            <a:pPr marL="0" indent="0" algn="ctr">
              <a:spcAft>
                <a:spcPts val="1200"/>
              </a:spcAft>
              <a:buSzPct val="80000"/>
              <a:buNone/>
              <a:defRPr/>
            </a:pPr>
            <a:r>
              <a:rPr lang="en-AU" altLang="en-US" sz="3600" dirty="0" smtClean="0"/>
              <a:t>Experience high </a:t>
            </a:r>
            <a:r>
              <a:rPr lang="en-AU" altLang="en-US" sz="3600" dirty="0"/>
              <a:t>rates of </a:t>
            </a:r>
            <a:r>
              <a:rPr lang="en-AU" altLang="en-US" sz="3600" dirty="0">
                <a:solidFill>
                  <a:srgbClr val="FF0000"/>
                </a:solidFill>
              </a:rPr>
              <a:t>adverse outcomes </a:t>
            </a:r>
            <a:r>
              <a:rPr lang="en-AU" altLang="en-US" sz="3600" dirty="0" smtClean="0"/>
              <a:t>during </a:t>
            </a:r>
            <a:r>
              <a:rPr lang="en-AU" altLang="en-US" sz="3600" dirty="0"/>
              <a:t>hospital stays </a:t>
            </a:r>
            <a:endParaRPr lang="en-AU" altLang="en-US" sz="1600" dirty="0"/>
          </a:p>
          <a:p>
            <a:pPr>
              <a:spcBef>
                <a:spcPts val="1200"/>
              </a:spcBef>
              <a:spcAft>
                <a:spcPts val="600"/>
              </a:spcAft>
              <a:buSzPct val="80000"/>
              <a:defRPr/>
            </a:pPr>
            <a:r>
              <a:rPr lang="en-US" dirty="0" smtClean="0"/>
              <a:t>Experience </a:t>
            </a:r>
            <a:r>
              <a:rPr lang="en-US" dirty="0">
                <a:solidFill>
                  <a:srgbClr val="FF0000"/>
                </a:solidFill>
              </a:rPr>
              <a:t>poorer health </a:t>
            </a:r>
            <a:r>
              <a:rPr lang="en-US" dirty="0" smtClean="0">
                <a:solidFill>
                  <a:srgbClr val="FF0000"/>
                </a:solidFill>
              </a:rPr>
              <a:t>outcomes </a:t>
            </a:r>
            <a:r>
              <a:rPr lang="en-US" dirty="0" smtClean="0"/>
              <a:t>overall</a:t>
            </a:r>
            <a:r>
              <a:rPr lang="en-US" dirty="0" smtClean="0">
                <a:solidFill>
                  <a:srgbClr val="FF0000"/>
                </a:solidFill>
              </a:rPr>
              <a:t> </a:t>
            </a:r>
            <a:endParaRPr lang="en-US" dirty="0">
              <a:solidFill>
                <a:srgbClr val="FF0000"/>
              </a:solidFill>
            </a:endParaRPr>
          </a:p>
          <a:p>
            <a:pPr>
              <a:spcBef>
                <a:spcPts val="1200"/>
              </a:spcBef>
              <a:spcAft>
                <a:spcPts val="600"/>
              </a:spcAft>
              <a:buSzPct val="80000"/>
              <a:defRPr/>
            </a:pPr>
            <a:r>
              <a:rPr lang="en-US" dirty="0"/>
              <a:t>Have </a:t>
            </a:r>
            <a:r>
              <a:rPr lang="en-US" dirty="0">
                <a:solidFill>
                  <a:srgbClr val="FF9900"/>
                </a:solidFill>
              </a:rPr>
              <a:t>more difficulty </a:t>
            </a:r>
            <a:r>
              <a:rPr lang="en-US" dirty="0"/>
              <a:t>in obtaining the necessary health services in comparison with other  populations </a:t>
            </a:r>
            <a:r>
              <a:rPr lang="en-US" sz="1800" dirty="0" err="1" smtClean="0"/>
              <a:t>Khran</a:t>
            </a:r>
            <a:r>
              <a:rPr lang="en-US" sz="1800" dirty="0" smtClean="0"/>
              <a:t> </a:t>
            </a:r>
            <a:r>
              <a:rPr lang="en-US" sz="1800" dirty="0"/>
              <a:t>&amp; Drum </a:t>
            </a:r>
            <a:r>
              <a:rPr lang="en-US" sz="1800" dirty="0" smtClean="0"/>
              <a:t>2007</a:t>
            </a:r>
            <a:endParaRPr lang="en-US" sz="1800" dirty="0"/>
          </a:p>
          <a:p>
            <a:pPr>
              <a:spcBef>
                <a:spcPts val="1200"/>
              </a:spcBef>
              <a:spcAft>
                <a:spcPts val="600"/>
              </a:spcAft>
              <a:buSzPct val="80000"/>
              <a:defRPr/>
            </a:pPr>
            <a:r>
              <a:rPr lang="en-US" dirty="0"/>
              <a:t>Experience </a:t>
            </a:r>
            <a:r>
              <a:rPr lang="en-US" dirty="0">
                <a:solidFill>
                  <a:srgbClr val="FF0000"/>
                </a:solidFill>
              </a:rPr>
              <a:t>significant</a:t>
            </a:r>
            <a:r>
              <a:rPr lang="en-US" dirty="0"/>
              <a:t> medical and mental problems </a:t>
            </a:r>
          </a:p>
          <a:p>
            <a:pPr>
              <a:spcBef>
                <a:spcPts val="1200"/>
              </a:spcBef>
              <a:spcAft>
                <a:spcPts val="600"/>
              </a:spcAft>
              <a:buSzPct val="80000"/>
              <a:defRPr/>
            </a:pPr>
            <a:r>
              <a:rPr lang="en-US" dirty="0"/>
              <a:t>Conditions often </a:t>
            </a:r>
            <a:r>
              <a:rPr lang="en-US" dirty="0" err="1">
                <a:solidFill>
                  <a:srgbClr val="FF9900"/>
                </a:solidFill>
              </a:rPr>
              <a:t>unrecognised</a:t>
            </a:r>
            <a:r>
              <a:rPr lang="en-US" dirty="0">
                <a:solidFill>
                  <a:srgbClr val="FF9900"/>
                </a:solidFill>
              </a:rPr>
              <a:t>, misdiagnosed </a:t>
            </a:r>
            <a:r>
              <a:rPr lang="en-US" dirty="0"/>
              <a:t>and</a:t>
            </a:r>
            <a:r>
              <a:rPr lang="en-US" dirty="0">
                <a:solidFill>
                  <a:srgbClr val="FF9900"/>
                </a:solidFill>
              </a:rPr>
              <a:t> poorly managed </a:t>
            </a:r>
            <a:r>
              <a:rPr lang="en-US" sz="2000" dirty="0" smtClean="0"/>
              <a:t>AIHW </a:t>
            </a:r>
            <a:r>
              <a:rPr lang="en-US" sz="2000" dirty="0"/>
              <a:t>2008;Lennox &amp; </a:t>
            </a:r>
            <a:r>
              <a:rPr lang="en-US" sz="2000" dirty="0" smtClean="0"/>
              <a:t>Kerr</a:t>
            </a:r>
            <a:endParaRPr lang="en-AU" sz="2000" dirty="0"/>
          </a:p>
          <a:p>
            <a:endParaRPr lang="en-AU" dirty="0"/>
          </a:p>
        </p:txBody>
      </p:sp>
    </p:spTree>
    <p:extLst>
      <p:ext uri="{BB962C8B-B14F-4D97-AF65-F5344CB8AC3E}">
        <p14:creationId xmlns:p14="http://schemas.microsoft.com/office/powerpoint/2010/main" val="2370325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Ombudsman NSW</a:t>
            </a:r>
            <a:endParaRPr lang="en-AU" dirty="0"/>
          </a:p>
        </p:txBody>
      </p:sp>
      <p:sp>
        <p:nvSpPr>
          <p:cNvPr id="3" name="Content Placeholder 2"/>
          <p:cNvSpPr>
            <a:spLocks noGrp="1"/>
          </p:cNvSpPr>
          <p:nvPr>
            <p:ph idx="1"/>
          </p:nvPr>
        </p:nvSpPr>
        <p:spPr>
          <a:xfrm>
            <a:off x="873369" y="1638056"/>
            <a:ext cx="10515600" cy="4351338"/>
          </a:xfrm>
        </p:spPr>
        <p:txBody>
          <a:bodyPr>
            <a:normAutofit/>
          </a:bodyPr>
          <a:lstStyle/>
          <a:p>
            <a:pPr marL="0" indent="0" algn="ctr">
              <a:spcBef>
                <a:spcPts val="600"/>
              </a:spcBef>
              <a:spcAft>
                <a:spcPts val="1800"/>
              </a:spcAft>
              <a:buClr>
                <a:schemeClr val="tx1"/>
              </a:buClr>
              <a:buSzPct val="80000"/>
              <a:buNone/>
              <a:defRPr/>
            </a:pPr>
            <a:r>
              <a:rPr lang="en-US" altLang="en-US" sz="3200" b="1" dirty="0">
                <a:solidFill>
                  <a:srgbClr val="42AEAE"/>
                </a:solidFill>
              </a:rPr>
              <a:t>Report of Reviewable Deaths in 2012 and 2013 </a:t>
            </a:r>
            <a:br>
              <a:rPr lang="en-US" altLang="en-US" sz="3200" b="1" dirty="0">
                <a:solidFill>
                  <a:srgbClr val="42AEAE"/>
                </a:solidFill>
              </a:rPr>
            </a:br>
            <a:r>
              <a:rPr lang="en-US" altLang="en-US" sz="3200" b="1" dirty="0">
                <a:solidFill>
                  <a:srgbClr val="42AEAE"/>
                </a:solidFill>
              </a:rPr>
              <a:t>Deaths of people with disability in residential care (2015</a:t>
            </a:r>
            <a:r>
              <a:rPr lang="en-US" altLang="en-US" sz="3200" b="1" dirty="0" smtClean="0">
                <a:solidFill>
                  <a:srgbClr val="42AEAE"/>
                </a:solidFill>
              </a:rPr>
              <a:t>)</a:t>
            </a:r>
            <a:endParaRPr lang="en-US" altLang="en-US" sz="3200" b="1" dirty="0">
              <a:solidFill>
                <a:srgbClr val="42AEAE"/>
              </a:solidFill>
            </a:endParaRPr>
          </a:p>
          <a:p>
            <a:pPr>
              <a:spcBef>
                <a:spcPts val="600"/>
              </a:spcBef>
              <a:spcAft>
                <a:spcPts val="600"/>
              </a:spcAft>
              <a:buSzPct val="80000"/>
              <a:defRPr/>
            </a:pPr>
            <a:r>
              <a:rPr lang="en-US" altLang="en-US" dirty="0"/>
              <a:t>2012-13, the deaths of </a:t>
            </a:r>
            <a:r>
              <a:rPr lang="en-US" altLang="en-US" b="1" dirty="0">
                <a:solidFill>
                  <a:srgbClr val="FF0000"/>
                </a:solidFill>
              </a:rPr>
              <a:t>239</a:t>
            </a:r>
            <a:r>
              <a:rPr lang="en-US" altLang="en-US" b="1" dirty="0"/>
              <a:t> </a:t>
            </a:r>
            <a:r>
              <a:rPr lang="en-US" altLang="en-US" dirty="0"/>
              <a:t>people with disability in care were reviewed</a:t>
            </a:r>
            <a:r>
              <a:rPr lang="en-US" altLang="en-US" dirty="0" smtClean="0"/>
              <a:t>.</a:t>
            </a:r>
            <a:endParaRPr lang="en-US" altLang="en-US" dirty="0"/>
          </a:p>
          <a:p>
            <a:pPr>
              <a:spcBef>
                <a:spcPts val="600"/>
              </a:spcBef>
              <a:spcAft>
                <a:spcPts val="600"/>
              </a:spcAft>
              <a:buSzPct val="80000"/>
              <a:defRPr/>
            </a:pPr>
            <a:r>
              <a:rPr lang="en-US" altLang="en-US" dirty="0"/>
              <a:t>121 </a:t>
            </a:r>
            <a:r>
              <a:rPr lang="en-US" altLang="en-US" dirty="0">
                <a:solidFill>
                  <a:srgbClr val="FF0000"/>
                </a:solidFill>
              </a:rPr>
              <a:t>(51%) </a:t>
            </a:r>
            <a:r>
              <a:rPr lang="en-US" altLang="en-US" dirty="0"/>
              <a:t>of these people lived in FACS  accommodation</a:t>
            </a:r>
            <a:r>
              <a:rPr lang="en-US" altLang="en-US" dirty="0" smtClean="0"/>
              <a:t>.</a:t>
            </a:r>
            <a:endParaRPr lang="en-US" altLang="en-US" dirty="0"/>
          </a:p>
          <a:p>
            <a:pPr>
              <a:spcBef>
                <a:spcPts val="600"/>
              </a:spcBef>
              <a:spcAft>
                <a:spcPts val="600"/>
              </a:spcAft>
              <a:buSzPct val="80000"/>
              <a:defRPr/>
            </a:pPr>
            <a:r>
              <a:rPr lang="en-US" altLang="en-US" dirty="0"/>
              <a:t>On average people were 55 years old when they died, </a:t>
            </a:r>
            <a:r>
              <a:rPr lang="en-US" altLang="en-US" b="1" dirty="0">
                <a:solidFill>
                  <a:srgbClr val="FF0000"/>
                </a:solidFill>
              </a:rPr>
              <a:t>25 years younger </a:t>
            </a:r>
            <a:r>
              <a:rPr lang="en-US" altLang="en-US" dirty="0"/>
              <a:t>than the general population </a:t>
            </a:r>
            <a:endParaRPr lang="en-AU" altLang="en-US" dirty="0"/>
          </a:p>
          <a:p>
            <a:endParaRPr lang="en-AU" dirty="0"/>
          </a:p>
        </p:txBody>
      </p:sp>
    </p:spTree>
    <p:extLst>
      <p:ext uri="{BB962C8B-B14F-4D97-AF65-F5344CB8AC3E}">
        <p14:creationId xmlns:p14="http://schemas.microsoft.com/office/powerpoint/2010/main" val="388773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smtClean="0"/>
              <a:t> </a:t>
            </a:r>
            <a:r>
              <a:rPr lang="en-US" altLang="en-US" b="1" dirty="0"/>
              <a:t>L</a:t>
            </a:r>
            <a:r>
              <a:rPr lang="en-US" altLang="en-US" b="1" dirty="0" smtClean="0"/>
              <a:t>eading </a:t>
            </a:r>
            <a:r>
              <a:rPr lang="en-US" altLang="en-US" b="1" dirty="0"/>
              <a:t>causes of </a:t>
            </a:r>
            <a:r>
              <a:rPr lang="en-US" altLang="en-US" b="1" dirty="0" smtClean="0"/>
              <a:t>death</a:t>
            </a:r>
            <a:endParaRPr lang="en-AU" dirty="0"/>
          </a:p>
        </p:txBody>
      </p:sp>
      <p:sp>
        <p:nvSpPr>
          <p:cNvPr id="3" name="Content Placeholder 2"/>
          <p:cNvSpPr>
            <a:spLocks noGrp="1"/>
          </p:cNvSpPr>
          <p:nvPr>
            <p:ph idx="1"/>
          </p:nvPr>
        </p:nvSpPr>
        <p:spPr/>
        <p:txBody>
          <a:bodyPr/>
          <a:lstStyle/>
          <a:p>
            <a:pPr>
              <a:buClr>
                <a:schemeClr val="tx1"/>
              </a:buClr>
              <a:buSzPct val="80000"/>
              <a:defRPr/>
            </a:pPr>
            <a:r>
              <a:rPr lang="en-US" altLang="en-US" dirty="0">
                <a:solidFill>
                  <a:srgbClr val="FF0000"/>
                </a:solidFill>
              </a:rPr>
              <a:t>Respiratory</a:t>
            </a:r>
            <a:r>
              <a:rPr lang="en-US" altLang="en-US" dirty="0"/>
              <a:t> diseases(24%) mainly pneumonia and aspiration pneumonia </a:t>
            </a:r>
          </a:p>
          <a:p>
            <a:pPr>
              <a:buClr>
                <a:schemeClr val="tx1"/>
              </a:buClr>
              <a:buSzPct val="80000"/>
              <a:defRPr/>
            </a:pPr>
            <a:r>
              <a:rPr lang="en-US" altLang="en-US" dirty="0">
                <a:solidFill>
                  <a:srgbClr val="FF0000"/>
                </a:solidFill>
              </a:rPr>
              <a:t>Nervous system </a:t>
            </a:r>
            <a:r>
              <a:rPr lang="en-US" altLang="en-US" dirty="0"/>
              <a:t>disease(17%) mainly epilepsy and cerebral palsy</a:t>
            </a:r>
          </a:p>
          <a:p>
            <a:pPr>
              <a:buClr>
                <a:schemeClr val="tx1"/>
              </a:buClr>
              <a:buSzPct val="80000"/>
              <a:defRPr/>
            </a:pPr>
            <a:r>
              <a:rPr lang="en-US" altLang="en-US" dirty="0">
                <a:solidFill>
                  <a:srgbClr val="FF0000"/>
                </a:solidFill>
              </a:rPr>
              <a:t>Neoplasms</a:t>
            </a:r>
            <a:r>
              <a:rPr lang="en-US" altLang="en-US" dirty="0"/>
              <a:t> (16%) mainly lung and breast cancer</a:t>
            </a:r>
          </a:p>
          <a:p>
            <a:pPr>
              <a:buClr>
                <a:schemeClr val="tx1"/>
              </a:buClr>
              <a:buSzPct val="80000"/>
              <a:defRPr/>
            </a:pPr>
            <a:r>
              <a:rPr lang="en-US" altLang="en-US" dirty="0">
                <a:solidFill>
                  <a:srgbClr val="FF0000"/>
                </a:solidFill>
              </a:rPr>
              <a:t>Circulatory diseases </a:t>
            </a:r>
            <a:r>
              <a:rPr lang="en-US" altLang="en-US" dirty="0"/>
              <a:t>(13%) primarily </a:t>
            </a:r>
            <a:r>
              <a:rPr lang="en-US" altLang="en-US" dirty="0" err="1"/>
              <a:t>ischaemic</a:t>
            </a:r>
            <a:r>
              <a:rPr lang="en-US" altLang="en-US" dirty="0"/>
              <a:t> heart diseases </a:t>
            </a:r>
          </a:p>
          <a:p>
            <a:pPr>
              <a:buClr>
                <a:schemeClr val="tx1"/>
              </a:buClr>
              <a:buSzPct val="80000"/>
              <a:defRPr/>
            </a:pPr>
            <a:r>
              <a:rPr lang="en-US" altLang="en-US" dirty="0"/>
              <a:t>External causes(7%) mainly </a:t>
            </a:r>
            <a:r>
              <a:rPr lang="en-US" altLang="en-US" dirty="0">
                <a:solidFill>
                  <a:srgbClr val="FF0000"/>
                </a:solidFill>
              </a:rPr>
              <a:t>choking on food </a:t>
            </a:r>
          </a:p>
          <a:p>
            <a:endParaRPr lang="en-AU" dirty="0"/>
          </a:p>
        </p:txBody>
      </p:sp>
    </p:spTree>
    <p:extLst>
      <p:ext uri="{BB962C8B-B14F-4D97-AF65-F5344CB8AC3E}">
        <p14:creationId xmlns:p14="http://schemas.microsoft.com/office/powerpoint/2010/main" val="1788888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1854</TotalTime>
  <Words>3748</Words>
  <Application>Microsoft Office PowerPoint</Application>
  <PresentationFormat>Custom</PresentationFormat>
  <Paragraphs>384</Paragraphs>
  <Slides>29</Slides>
  <Notes>29</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Office Theme</vt:lpstr>
      <vt:lpstr>1_Office Theme</vt:lpstr>
      <vt:lpstr>3_Office Theme</vt:lpstr>
      <vt:lpstr>4_Office Theme</vt:lpstr>
      <vt:lpstr>7_Office Theme</vt:lpstr>
      <vt:lpstr>     Admission2Discharge Together  </vt:lpstr>
      <vt:lpstr>Aim</vt:lpstr>
      <vt:lpstr>Learning Outcomes </vt:lpstr>
      <vt:lpstr>Article 25 of the United Nations Convention  The rights of Persons with Disability</vt:lpstr>
      <vt:lpstr> NSW Disability Inclusion Act 2014  </vt:lpstr>
      <vt:lpstr>NSW Health Disability Inclusion Action Plan </vt:lpstr>
      <vt:lpstr>People with intellectual disability</vt:lpstr>
      <vt:lpstr>Ombudsman NSW</vt:lpstr>
      <vt:lpstr> Leading causes of death</vt:lpstr>
      <vt:lpstr>Respiratory Diseases </vt:lpstr>
      <vt:lpstr> Other factors impacting quality patient care</vt:lpstr>
      <vt:lpstr>Residents living in supported accommodation</vt:lpstr>
      <vt:lpstr> Additional challenges in the hospital setting </vt:lpstr>
      <vt:lpstr>It’s ALL about Communication </vt:lpstr>
      <vt:lpstr>Often the barrier to the person is us…</vt:lpstr>
      <vt:lpstr>Communication Challenges</vt:lpstr>
      <vt:lpstr>Attitudes and Beliefs </vt:lpstr>
      <vt:lpstr> Hospital are scary!</vt:lpstr>
      <vt:lpstr>  James’ Story </vt:lpstr>
      <vt:lpstr>PowerPoint Presentation</vt:lpstr>
      <vt:lpstr>A2D Together Folder </vt:lpstr>
      <vt:lpstr>End of life plans</vt:lpstr>
      <vt:lpstr>Consent to medical treatment </vt:lpstr>
      <vt:lpstr>Treatment considered urgent and necessary </vt:lpstr>
      <vt:lpstr>TOP 5 is…</vt:lpstr>
      <vt:lpstr>Tips for communicating</vt:lpstr>
      <vt:lpstr>Bill’s journey</vt:lpstr>
      <vt:lpstr>What worked for Bill? </vt:lpstr>
      <vt:lpstr>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Francis</dc:creator>
  <cp:lastModifiedBy>mulcahc2</cp:lastModifiedBy>
  <cp:revision>138</cp:revision>
  <cp:lastPrinted>2016-11-07T02:39:33Z</cp:lastPrinted>
  <dcterms:created xsi:type="dcterms:W3CDTF">2016-06-09T13:17:29Z</dcterms:created>
  <dcterms:modified xsi:type="dcterms:W3CDTF">2017-09-26T22:11:38Z</dcterms:modified>
</cp:coreProperties>
</file>